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6" r:id="rId1"/>
  </p:sldMasterIdLst>
  <p:notesMasterIdLst>
    <p:notesMasterId r:id="rId16"/>
  </p:notesMasterIdLst>
  <p:sldIdLst>
    <p:sldId id="256" r:id="rId2"/>
    <p:sldId id="257" r:id="rId3"/>
    <p:sldId id="267" r:id="rId4"/>
    <p:sldId id="258" r:id="rId5"/>
    <p:sldId id="269" r:id="rId6"/>
    <p:sldId id="260" r:id="rId7"/>
    <p:sldId id="262" r:id="rId8"/>
    <p:sldId id="270" r:id="rId9"/>
    <p:sldId id="271" r:id="rId10"/>
    <p:sldId id="272" r:id="rId11"/>
    <p:sldId id="259" r:id="rId12"/>
    <p:sldId id="265" r:id="rId13"/>
    <p:sldId id="264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érémie Passerat" initials="JP" lastIdx="1" clrIdx="0">
    <p:extLst>
      <p:ext uri="{19B8F6BF-5375-455C-9EA6-DF929625EA0E}">
        <p15:presenceInfo xmlns:p15="http://schemas.microsoft.com/office/powerpoint/2012/main" userId="8dc6b796824bb01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CA141-8B1B-4157-BE86-E344AB815CBC}" type="datetimeFigureOut">
              <a:rPr lang="fr-FR" smtClean="0"/>
              <a:t>29/09/2021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849E8-495B-4FED-9408-050E5FC31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34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0849E8-495B-4FED-9408-050E5FC31D9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13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0849E8-495B-4FED-9408-050E5FC31D9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086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0849E8-495B-4FED-9408-050E5FC31D9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14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CAE51A1D-AC36-4BDD-A392-E87AFC5A2478}" type="datetime1">
              <a:rPr lang="fr-FR" smtClean="0"/>
              <a:t>29/09/2021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034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B9058-4143-4221-B5BB-2763A019EB51}" type="datetime1">
              <a:rPr lang="fr-FR" smtClean="0"/>
              <a:t>29/09/2021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81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9C8B0E9-D1D2-4FB1-B84C-6B6900E22381}" type="datetime1">
              <a:rPr lang="fr-FR" smtClean="0"/>
              <a:t>29/09/2021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48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3C4BE09-D3DE-4AE9-9770-2433AA85ABD7}" type="datetime1">
              <a:rPr lang="fr-FR" smtClean="0"/>
              <a:t>29/09/2021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0382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9589B0E-7BF6-4770-8FD4-3BDDFF936A66}" type="datetime1">
              <a:rPr lang="fr-FR" smtClean="0"/>
              <a:t>29/09/2021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277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1994-32A1-417A-BB29-CE27FEFE8D1F}" type="datetime1">
              <a:rPr lang="fr-FR" smtClean="0"/>
              <a:t>29/09/2021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040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A315-62D0-4216-BB69-3CFECFC5D5EB}" type="datetime1">
              <a:rPr lang="fr-FR" smtClean="0"/>
              <a:t>29/09/2021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651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5DC36-B9A8-45BE-9905-F86FAF02D39B}" type="datetime1">
              <a:rPr lang="fr-FR" smtClean="0"/>
              <a:t>29/09/2021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9580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97D69F9-05BC-42B0-8922-8DA119C1136D}" type="datetime1">
              <a:rPr lang="fr-FR" smtClean="0"/>
              <a:t>29/09/2021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6413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0E4C-A0F8-439E-B9FE-D6EB306F3FCD}" type="datetime1">
              <a:rPr lang="fr-FR" smtClean="0"/>
              <a:t>29/09/2021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13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9D35099-970C-451E-A966-818DA3236DBD}" type="datetime1">
              <a:rPr lang="fr-FR" smtClean="0"/>
              <a:t>29/09/2021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77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19CCB-6460-41D7-ABB6-589BB3BF7573}" type="datetime1">
              <a:rPr lang="fr-FR" smtClean="0"/>
              <a:t>29/09/2021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2788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50FA0-E0B6-4EDC-A53D-8A2DA88BAF37}" type="datetime1">
              <a:rPr lang="fr-FR" smtClean="0"/>
              <a:t>29/09/2021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060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4607B-0DD1-4EB6-A30F-891D9DB2865D}" type="datetime1">
              <a:rPr lang="fr-FR" smtClean="0"/>
              <a:t>29/09/2021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196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3303-B991-4DD6-A9CA-EEE10B8739D5}" type="datetime1">
              <a:rPr lang="fr-FR" smtClean="0"/>
              <a:t>29/09/2021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448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4B1F-F509-478D-8439-D6FF03556198}" type="datetime1">
              <a:rPr lang="fr-FR" smtClean="0"/>
              <a:t>29/09/2021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051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3159-B388-4B4E-8306-22A99D0AD518}" type="datetime1">
              <a:rPr lang="fr-FR" smtClean="0"/>
              <a:t>29/09/2021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548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34BEF-70AB-47E5-9881-214CBAC06637}" type="datetime1">
              <a:rPr lang="fr-FR" smtClean="0"/>
              <a:t>29/09/2021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13C27-F74D-402A-B130-130280477B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36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hf sldNum="0"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193.70.2.155/dist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3A864B-3AB1-40A7-BA94-669888574E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420427"/>
            <a:ext cx="9448800" cy="2208074"/>
          </a:xfrm>
        </p:spPr>
        <p:txBody>
          <a:bodyPr>
            <a:normAutofit/>
          </a:bodyPr>
          <a:lstStyle/>
          <a:p>
            <a:r>
              <a:rPr lang="fr-FR" b="1" dirty="0"/>
              <a:t>OPENQUIZZ</a:t>
            </a:r>
            <a:br>
              <a:rPr lang="fr-FR" dirty="0"/>
            </a:br>
            <a:r>
              <a:rPr lang="fr-FR" sz="4000" dirty="0"/>
              <a:t>soutenance DE STAGE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8B233AD-9B1D-4D70-ADCF-88E514C463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JEREMIE PASSERAT – 28/09/2021 – M2 IMIS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015B1678-C96E-4BA7-92B1-1D326269EA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76945" y="2067264"/>
            <a:ext cx="1562100" cy="9144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EC237C1-9918-4BD9-8AC6-6B27944EC9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377" y="3268831"/>
            <a:ext cx="1659668" cy="82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25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D976A0-D8C0-4452-88C0-C8073B19D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348" y="764373"/>
            <a:ext cx="9257852" cy="1293028"/>
          </a:xfrm>
        </p:spPr>
        <p:txBody>
          <a:bodyPr/>
          <a:lstStyle/>
          <a:p>
            <a:r>
              <a:rPr lang="fr-FR" dirty="0"/>
              <a:t>Conception – ARCHITECTURE (IHM)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6402E5-67A1-4261-AA40-39C7DF0761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AFD78B-AF31-4E91-83DC-CEFDA037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0E4C-A0F8-439E-B9FE-D6EB306F3FCD}" type="datetime1">
              <a:rPr lang="fr-FR" smtClean="0"/>
              <a:t>29/09/2021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0EC32B-178F-4338-8107-0CCF188C8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10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033664-AF3D-4A27-8B14-0047A6995F9B}"/>
              </a:ext>
            </a:extLst>
          </p:cNvPr>
          <p:cNvSpPr/>
          <p:nvPr/>
        </p:nvSpPr>
        <p:spPr>
          <a:xfrm>
            <a:off x="1559859" y="2193922"/>
            <a:ext cx="9380668" cy="5815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Menu.Vue</a:t>
            </a:r>
            <a:endParaRPr lang="fr-FR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8892DEEB-7919-4B31-B0B4-86F49002A4E4}"/>
              </a:ext>
            </a:extLst>
          </p:cNvPr>
          <p:cNvSpPr/>
          <p:nvPr/>
        </p:nvSpPr>
        <p:spPr>
          <a:xfrm>
            <a:off x="10402645" y="2334407"/>
            <a:ext cx="430306" cy="39803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7EDFC5-197B-4EBD-A921-3DC1A81F5315}"/>
              </a:ext>
            </a:extLst>
          </p:cNvPr>
          <p:cNvSpPr/>
          <p:nvPr/>
        </p:nvSpPr>
        <p:spPr>
          <a:xfrm>
            <a:off x="1559859" y="2775470"/>
            <a:ext cx="9380668" cy="344321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Volet_Base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274D73-6951-4A95-8291-EE9306C14676}"/>
              </a:ext>
            </a:extLst>
          </p:cNvPr>
          <p:cNvSpPr/>
          <p:nvPr/>
        </p:nvSpPr>
        <p:spPr>
          <a:xfrm>
            <a:off x="1613647" y="2861651"/>
            <a:ext cx="1602888" cy="66685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Volet_Menu</a:t>
            </a:r>
            <a:endParaRPr lang="fr-FR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686C222-1865-45B1-8356-0B64F943B9C8}"/>
              </a:ext>
            </a:extLst>
          </p:cNvPr>
          <p:cNvSpPr/>
          <p:nvPr/>
        </p:nvSpPr>
        <p:spPr>
          <a:xfrm>
            <a:off x="1678193" y="5744584"/>
            <a:ext cx="1129553" cy="3490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Manuel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34F0B1A8-8475-4728-B4A7-207C3A7262EB}"/>
              </a:ext>
            </a:extLst>
          </p:cNvPr>
          <p:cNvSpPr/>
          <p:nvPr/>
        </p:nvSpPr>
        <p:spPr>
          <a:xfrm>
            <a:off x="8996981" y="5045336"/>
            <a:ext cx="1835969" cy="10482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Importer Contenu</a:t>
            </a:r>
          </a:p>
          <a:p>
            <a:pPr algn="ctr"/>
            <a:r>
              <a:rPr lang="fr-FR" sz="1400" dirty="0" err="1"/>
              <a:t>CreerContenu</a:t>
            </a:r>
            <a:endParaRPr lang="fr-FR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492938-3191-4BEA-9FB0-CB4059A15B41}"/>
              </a:ext>
            </a:extLst>
          </p:cNvPr>
          <p:cNvSpPr/>
          <p:nvPr/>
        </p:nvSpPr>
        <p:spPr>
          <a:xfrm>
            <a:off x="1613647" y="3528508"/>
            <a:ext cx="1602888" cy="146303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Volet_Contenu</a:t>
            </a:r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9D0195C-91C9-4C05-87CA-3589199E081F}"/>
              </a:ext>
            </a:extLst>
          </p:cNvPr>
          <p:cNvSpPr/>
          <p:nvPr/>
        </p:nvSpPr>
        <p:spPr>
          <a:xfrm>
            <a:off x="1613646" y="4991547"/>
            <a:ext cx="1602889" cy="58091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Choix_Mode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B18977B-2D38-4F39-BEC1-970EFFA10D24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</a:t>
            </a:r>
            <a:r>
              <a:rPr lang="fr-FR" sz="1200" dirty="0"/>
              <a:t>Introduction</a:t>
            </a:r>
            <a:r>
              <a:rPr lang="fr-FR" sz="1200" b="1" dirty="0"/>
              <a:t> - </a:t>
            </a:r>
            <a:r>
              <a:rPr lang="fr-FR" sz="1200" dirty="0"/>
              <a:t>II/ Fonctionnalités - III/ Démo – </a:t>
            </a:r>
            <a:r>
              <a:rPr lang="fr-FR" sz="1200" b="1" dirty="0"/>
              <a:t>IV</a:t>
            </a:r>
            <a:r>
              <a:rPr lang="fr-FR" sz="1200" b="1"/>
              <a:t>/ CONCEPTION</a:t>
            </a:r>
            <a:r>
              <a:rPr lang="fr-FR" sz="1200"/>
              <a:t> </a:t>
            </a:r>
            <a:r>
              <a:rPr lang="fr-FR" sz="1200" dirty="0"/>
              <a:t>– V/ Améliorations – VI - Bilan</a:t>
            </a:r>
          </a:p>
        </p:txBody>
      </p:sp>
      <p:sp>
        <p:nvSpPr>
          <p:cNvPr id="18" name="Espace réservé du pied de page 5">
            <a:extLst>
              <a:ext uri="{FF2B5EF4-FFF2-40B4-BE49-F238E27FC236}">
                <a16:creationId xmlns:a16="http://schemas.microsoft.com/office/drawing/2014/main" id="{BACFDD96-5AB0-4661-BC10-EFE8B91200B3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</p:spTree>
    <p:extLst>
      <p:ext uri="{BB962C8B-B14F-4D97-AF65-F5344CB8AC3E}">
        <p14:creationId xmlns:p14="http://schemas.microsoft.com/office/powerpoint/2010/main" val="2173967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839EB-FA1F-4377-91B8-8896EE6E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AMELIORATIONS POSSIBLES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2BF835-D6AB-47E7-8EF3-0C187F8BE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u="sng" dirty="0"/>
              <a:t>Techniques</a:t>
            </a:r>
          </a:p>
          <a:p>
            <a:endParaRPr lang="fr-FR" u="sng" dirty="0"/>
          </a:p>
          <a:p>
            <a:pPr lvl="1"/>
            <a:r>
              <a:rPr lang="fr-FR" dirty="0"/>
              <a:t>Sécurité</a:t>
            </a:r>
          </a:p>
          <a:p>
            <a:pPr lvl="1"/>
            <a:r>
              <a:rPr lang="fr-FR" dirty="0"/>
              <a:t>Agencement du code (</a:t>
            </a:r>
            <a:r>
              <a:rPr lang="fr-FR" dirty="0" err="1"/>
              <a:t>VueJS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Tests plus exhaustifs (</a:t>
            </a:r>
            <a:r>
              <a:rPr lang="fr-FR" dirty="0" err="1"/>
              <a:t>mocks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Empêcher la </a:t>
            </a:r>
            <a:r>
              <a:rPr lang="fr-FR" dirty="0" err="1"/>
              <a:t>multiconnexion</a:t>
            </a:r>
            <a:endParaRPr lang="fr-FR" dirty="0"/>
          </a:p>
          <a:p>
            <a:pPr lvl="1"/>
            <a:r>
              <a:rPr lang="fr-FR" dirty="0"/>
              <a:t>Mise en place d’un mécanisme d’intégration continue (</a:t>
            </a:r>
            <a:r>
              <a:rPr lang="fr-FR" dirty="0" err="1"/>
              <a:t>GitLab</a:t>
            </a:r>
            <a:r>
              <a:rPr lang="fr-FR" dirty="0"/>
              <a:t>)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4BAAA4-FD8D-45A2-9F17-3598D6053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A9D91-F06F-40FA-8F74-9D21B43FCF90}" type="datetime1">
              <a:rPr lang="fr-FR" smtClean="0"/>
              <a:t>29/09/2021</a:t>
            </a:fld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6EFF3A81-2961-48C3-A10F-9BE488D54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11</a:t>
            </a:r>
          </a:p>
        </p:txBody>
      </p:sp>
      <p:sp>
        <p:nvSpPr>
          <p:cNvPr id="10" name="Espace réservé du pied de page 5">
            <a:extLst>
              <a:ext uri="{FF2B5EF4-FFF2-40B4-BE49-F238E27FC236}">
                <a16:creationId xmlns:a16="http://schemas.microsoft.com/office/drawing/2014/main" id="{CEF1818C-EB27-4B9A-8706-905E6F349113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DE9C1A4-82D2-4AEF-82B9-754C531A1504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</a:t>
            </a:r>
            <a:r>
              <a:rPr lang="fr-FR" sz="1200" dirty="0"/>
              <a:t>Introduction</a:t>
            </a:r>
            <a:r>
              <a:rPr lang="fr-FR" sz="1200" b="1" dirty="0"/>
              <a:t> - </a:t>
            </a:r>
            <a:r>
              <a:rPr lang="fr-FR" sz="1200" dirty="0"/>
              <a:t>II/ Fonctionnalités - III/ Démo – IV/ Conception – </a:t>
            </a:r>
            <a:r>
              <a:rPr lang="fr-FR" sz="1200" b="1" dirty="0"/>
              <a:t>V/ AMELIORATIONS </a:t>
            </a:r>
            <a:r>
              <a:rPr lang="fr-FR" sz="1200" dirty="0"/>
              <a:t>– VI - Bilan</a:t>
            </a:r>
          </a:p>
        </p:txBody>
      </p:sp>
    </p:spTree>
    <p:extLst>
      <p:ext uri="{BB962C8B-B14F-4D97-AF65-F5344CB8AC3E}">
        <p14:creationId xmlns:p14="http://schemas.microsoft.com/office/powerpoint/2010/main" val="1537526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839EB-FA1F-4377-91B8-8896EE6E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AMELIORATIONS POSSIBLES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2BF835-D6AB-47E7-8EF3-0C187F8BE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u="sng" dirty="0"/>
              <a:t>Fonctionnelles</a:t>
            </a:r>
          </a:p>
          <a:p>
            <a:endParaRPr lang="fr-FR" u="sng" dirty="0"/>
          </a:p>
          <a:p>
            <a:pPr lvl="1"/>
            <a:r>
              <a:rPr lang="fr-FR" dirty="0"/>
              <a:t>Intégration d’autres contenus (H5P)</a:t>
            </a:r>
          </a:p>
          <a:p>
            <a:pPr lvl="1"/>
            <a:r>
              <a:rPr lang="fr-FR" dirty="0"/>
              <a:t>Intégration contenus multimédia (SPOC)</a:t>
            </a:r>
          </a:p>
          <a:p>
            <a:pPr lvl="1"/>
            <a:r>
              <a:rPr lang="fr-FR" dirty="0"/>
              <a:t>Mise en place de la partie évaluations</a:t>
            </a:r>
          </a:p>
          <a:p>
            <a:pPr lvl="1"/>
            <a:r>
              <a:rPr lang="fr-FR" dirty="0"/>
              <a:t>Système intelligent d’actualisation des contenus</a:t>
            </a:r>
          </a:p>
          <a:p>
            <a:pPr lvl="1"/>
            <a:r>
              <a:rPr lang="fr-FR" dirty="0"/>
              <a:t>Mode recherche complet</a:t>
            </a:r>
          </a:p>
          <a:p>
            <a:pPr lvl="1"/>
            <a:r>
              <a:rPr lang="fr-FR" dirty="0"/>
              <a:t>Automatiser les import / export avec Moodle</a:t>
            </a:r>
          </a:p>
          <a:p>
            <a:pPr lvl="1"/>
            <a:r>
              <a:rPr lang="fr-FR" dirty="0"/>
              <a:t>Amélioration de l’ergonomie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BD3E1D-72DC-4296-97E5-1B4077987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47737-91D9-46F7-8AFA-FF805CEFE960}" type="datetime1">
              <a:rPr lang="fr-FR" smtClean="0"/>
              <a:t>29/09/2021</a:t>
            </a:fld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01F8C7CC-F442-48DF-B978-E8BBC9911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12</a:t>
            </a:r>
          </a:p>
        </p:txBody>
      </p:sp>
      <p:sp>
        <p:nvSpPr>
          <p:cNvPr id="10" name="Espace réservé du pied de page 5">
            <a:extLst>
              <a:ext uri="{FF2B5EF4-FFF2-40B4-BE49-F238E27FC236}">
                <a16:creationId xmlns:a16="http://schemas.microsoft.com/office/drawing/2014/main" id="{1004EB07-E601-47B2-84E4-41217FDFAA1C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5A183C-8441-4A7B-8D37-91830EEFA4C1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</a:t>
            </a:r>
            <a:r>
              <a:rPr lang="fr-FR" sz="1200" dirty="0"/>
              <a:t>Introduction</a:t>
            </a:r>
            <a:r>
              <a:rPr lang="fr-FR" sz="1200" b="1" dirty="0"/>
              <a:t> - </a:t>
            </a:r>
            <a:r>
              <a:rPr lang="fr-FR" sz="1200" dirty="0"/>
              <a:t>II/ Fonctionnalités - III/ Démo – IV/ Conception – </a:t>
            </a:r>
            <a:r>
              <a:rPr lang="fr-FR" sz="1200" b="1" dirty="0"/>
              <a:t>V/ AMELIORATIONS </a:t>
            </a:r>
            <a:r>
              <a:rPr lang="fr-FR" sz="1200" dirty="0"/>
              <a:t>– VI - Bilan</a:t>
            </a:r>
          </a:p>
        </p:txBody>
      </p:sp>
    </p:spTree>
    <p:extLst>
      <p:ext uri="{BB962C8B-B14F-4D97-AF65-F5344CB8AC3E}">
        <p14:creationId xmlns:p14="http://schemas.microsoft.com/office/powerpoint/2010/main" val="192640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C6BEEA-6580-4609-AC25-D0AA5F8AE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BILAN DU STAGE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974773-92AF-44E1-9FBB-B0ACBC118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- Sujet adapté à un Master 2</a:t>
            </a:r>
          </a:p>
          <a:p>
            <a:r>
              <a:rPr lang="fr-FR" dirty="0"/>
              <a:t>- Découverte / Approfondissement de nouveaux outils</a:t>
            </a:r>
          </a:p>
          <a:p>
            <a:endParaRPr lang="fr-FR" dirty="0"/>
          </a:p>
          <a:p>
            <a:r>
              <a:rPr lang="fr-FR" dirty="0"/>
              <a:t>- Redécouverte de certains aspects du développements web</a:t>
            </a:r>
          </a:p>
          <a:p>
            <a:r>
              <a:rPr lang="fr-FR" dirty="0"/>
              <a:t>- Confrontation aux problématiques de planification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C5C27B-736D-406C-AF5C-AF4E671CB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ED73-FDF8-45A4-901C-5419F473388C}" type="datetime1">
              <a:rPr lang="fr-FR" smtClean="0"/>
              <a:t>29/09/2021</a:t>
            </a:fld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62A61BD1-2BFF-47E9-8C99-C4ABB29E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13</a:t>
            </a:r>
          </a:p>
        </p:txBody>
      </p:sp>
      <p:sp>
        <p:nvSpPr>
          <p:cNvPr id="9" name="Espace réservé du pied de page 5">
            <a:extLst>
              <a:ext uri="{FF2B5EF4-FFF2-40B4-BE49-F238E27FC236}">
                <a16:creationId xmlns:a16="http://schemas.microsoft.com/office/drawing/2014/main" id="{93A36B32-E9DF-41A3-85A0-0DE56799EBD4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ED2CF1B-82FF-4EDD-AE99-7077EB5ACE8B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</a:t>
            </a:r>
            <a:r>
              <a:rPr lang="fr-FR" sz="1200" dirty="0"/>
              <a:t>Introduction</a:t>
            </a:r>
            <a:r>
              <a:rPr lang="fr-FR" sz="1200" b="1" dirty="0"/>
              <a:t> - </a:t>
            </a:r>
            <a:r>
              <a:rPr lang="fr-FR" sz="1200" dirty="0"/>
              <a:t>II/ Fonctionnalités - III/ Démo – IV/ Conception – V/ </a:t>
            </a:r>
            <a:r>
              <a:rPr lang="fr-FR" sz="1200" dirty="0" err="1"/>
              <a:t>Ameliorations</a:t>
            </a:r>
            <a:r>
              <a:rPr lang="fr-FR" sz="1200" dirty="0"/>
              <a:t> – </a:t>
            </a:r>
            <a:r>
              <a:rPr lang="fr-FR" sz="1200" b="1" dirty="0"/>
              <a:t>VI - BILAN</a:t>
            </a:r>
          </a:p>
        </p:txBody>
      </p:sp>
    </p:spTree>
    <p:extLst>
      <p:ext uri="{BB962C8B-B14F-4D97-AF65-F5344CB8AC3E}">
        <p14:creationId xmlns:p14="http://schemas.microsoft.com/office/powerpoint/2010/main" val="160104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BE03803-FC38-42AE-9E34-CB52C52F0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6000" dirty="0"/>
              <a:t>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1463242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F6AB17-EC9D-45EA-8D94-A14C98E7C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 de la soutenance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C85235-5757-4F3C-836B-D1780FFE8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1. Introduction</a:t>
            </a:r>
          </a:p>
          <a:p>
            <a:pPr lvl="1"/>
            <a:r>
              <a:rPr lang="fr-FR" dirty="0"/>
              <a:t>Contexte</a:t>
            </a:r>
          </a:p>
          <a:p>
            <a:pPr lvl="1"/>
            <a:r>
              <a:rPr lang="fr-FR" dirty="0"/>
              <a:t>Présentation de la mission</a:t>
            </a:r>
          </a:p>
          <a:p>
            <a:r>
              <a:rPr lang="fr-FR" dirty="0"/>
              <a:t>2. Les fonctionnalités</a:t>
            </a:r>
          </a:p>
          <a:p>
            <a:r>
              <a:rPr lang="fr-FR" dirty="0"/>
              <a:t>3. Démonstration</a:t>
            </a:r>
          </a:p>
          <a:p>
            <a:r>
              <a:rPr lang="fr-FR" dirty="0"/>
              <a:t>4. Conception / Outils</a:t>
            </a:r>
          </a:p>
          <a:p>
            <a:r>
              <a:rPr lang="fr-FR" dirty="0"/>
              <a:t>5. Les améliorations possibles</a:t>
            </a:r>
          </a:p>
          <a:p>
            <a:r>
              <a:rPr lang="fr-FR" dirty="0"/>
              <a:t>6. Bilan / Conclusion</a:t>
            </a:r>
          </a:p>
          <a:p>
            <a:pPr lvl="1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EAEAC0-8003-41C2-9208-009D384D9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592FE-35FB-47CF-A5A2-A4E7DAF62BB5}" type="datetime1">
              <a:rPr lang="fr-FR" smtClean="0"/>
              <a:t>29/09/2021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94798A5-2489-42F5-9486-0BA51E4D7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0" y="6355845"/>
            <a:ext cx="2048522" cy="365125"/>
          </a:xfrm>
        </p:spPr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9" name="Espace réservé du pied de page 5">
            <a:extLst>
              <a:ext uri="{FF2B5EF4-FFF2-40B4-BE49-F238E27FC236}">
                <a16:creationId xmlns:a16="http://schemas.microsoft.com/office/drawing/2014/main" id="{D20B2E23-3863-4A7B-81B3-3D51FF53D529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</p:spTree>
    <p:extLst>
      <p:ext uri="{BB962C8B-B14F-4D97-AF65-F5344CB8AC3E}">
        <p14:creationId xmlns:p14="http://schemas.microsoft.com/office/powerpoint/2010/main" val="1376609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D7E102-1D8C-4F28-8B98-700454CDF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L’ENTREPRISE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556A32-AD1D-4282-9B68-3A3FB7397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POLYTECH ORLEANS – SITE GALLILEE (LOCAUX PRISME)</a:t>
            </a:r>
          </a:p>
          <a:p>
            <a:endParaRPr lang="fr-FR" dirty="0"/>
          </a:p>
          <a:p>
            <a:r>
              <a:rPr lang="fr-FR" dirty="0"/>
              <a:t>PROJET OPENING – MUTUALISATION DE RESSOURCES PEDAGOGIQUES (RESEAU POLYTECH)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E02983-4224-469D-A018-01736A5F3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0E4C-A0F8-439E-B9FE-D6EB306F3FCD}" type="datetime1">
              <a:rPr lang="fr-FR" smtClean="0"/>
              <a:t>29/09/2021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8C1F9C-D547-4AC0-8BA8-C57F67B99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EFFF75D-8F59-493D-9637-8CC621206E2F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 INTRODUCTION - </a:t>
            </a:r>
            <a:r>
              <a:rPr lang="fr-FR" sz="1200" dirty="0"/>
              <a:t>II/ Fonctionnalités - III/ Démo – IV/ Conception – V/ Améliorations – VI - Bilan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1B5E36-419A-4C4C-B83A-7D3320375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06622"/>
            <a:ext cx="3874008" cy="1203960"/>
          </a:xfrm>
          <a:prstGeom prst="rect">
            <a:avLst/>
          </a:prstGeom>
        </p:spPr>
      </p:pic>
      <p:sp>
        <p:nvSpPr>
          <p:cNvPr id="9" name="Espace réservé du pied de page 5">
            <a:extLst>
              <a:ext uri="{FF2B5EF4-FFF2-40B4-BE49-F238E27FC236}">
                <a16:creationId xmlns:a16="http://schemas.microsoft.com/office/drawing/2014/main" id="{B6212216-05E2-48B3-891C-DF3079F13A36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</p:spTree>
    <p:extLst>
      <p:ext uri="{BB962C8B-B14F-4D97-AF65-F5344CB8AC3E}">
        <p14:creationId xmlns:p14="http://schemas.microsoft.com/office/powerpoint/2010/main" val="1040937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839EB-FA1F-4377-91B8-8896EE6E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CONTEXTE DU STAGE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2BF835-D6AB-47E7-8EF3-0C187F8BE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DEPUIS 2020, EVOLUTION DES METHODES PEDAGOGIQUES</a:t>
            </a:r>
          </a:p>
          <a:p>
            <a:r>
              <a:rPr lang="fr-FR" dirty="0"/>
              <a:t>« BANQUE DE QUESTIONS »</a:t>
            </a:r>
          </a:p>
          <a:p>
            <a:endParaRPr lang="fr-FR" dirty="0"/>
          </a:p>
          <a:p>
            <a:r>
              <a:rPr lang="fr-FR" dirty="0"/>
              <a:t>LIMITATIONS DE MOODLE CELENE</a:t>
            </a:r>
          </a:p>
          <a:p>
            <a:endParaRPr lang="fr-FR" dirty="0"/>
          </a:p>
          <a:p>
            <a:r>
              <a:rPr lang="fr-FR" dirty="0"/>
              <a:t>PALLIER CES LIMITATIONS :</a:t>
            </a:r>
          </a:p>
          <a:p>
            <a:endParaRPr lang="fr-FR" dirty="0"/>
          </a:p>
          <a:p>
            <a:pPr lvl="1"/>
            <a:r>
              <a:rPr lang="fr-FR" dirty="0"/>
              <a:t>OUTIL COMMUNAUTAIRE</a:t>
            </a:r>
          </a:p>
          <a:p>
            <a:pPr lvl="1"/>
            <a:r>
              <a:rPr lang="fr-FR" dirty="0"/>
              <a:t>OUTIL VERSIONNE</a:t>
            </a:r>
          </a:p>
          <a:p>
            <a:pPr lvl="1"/>
            <a:r>
              <a:rPr lang="fr-FR" dirty="0"/>
              <a:t>OUTIL ERGONOMIQUE</a:t>
            </a:r>
          </a:p>
          <a:p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8B80F2E-6840-46C1-8416-7F3110277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3174-A3FD-4844-8DAF-59D3A6D2431F}" type="datetime1">
              <a:rPr lang="fr-FR" smtClean="0"/>
              <a:t>29/09/2021</a:t>
            </a:fld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33243426-A235-4473-8E84-1DC2E2667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4</a:t>
            </a:r>
          </a:p>
        </p:txBody>
      </p:sp>
      <p:sp>
        <p:nvSpPr>
          <p:cNvPr id="10" name="Espace réservé du pied de page 5">
            <a:extLst>
              <a:ext uri="{FF2B5EF4-FFF2-40B4-BE49-F238E27FC236}">
                <a16:creationId xmlns:a16="http://schemas.microsoft.com/office/drawing/2014/main" id="{C5146AE1-57E9-4B6A-9049-AAFE39FF667A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5811F20-4FE5-4FC7-8AF0-04539F32A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2629621"/>
            <a:ext cx="2962688" cy="92405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FB27861-9452-49AA-8C26-C08636F306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60" y="3597303"/>
            <a:ext cx="5924365" cy="2577753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BE1D5F0-8D10-43C7-A72C-E432698A8CC4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 INTRODUCTION - </a:t>
            </a:r>
            <a:r>
              <a:rPr lang="fr-FR" sz="1200" dirty="0"/>
              <a:t>II/ Fonctionnalités - III/ Démo – IV/ Conception – V/ Améliorations – VI - Bilan</a:t>
            </a:r>
          </a:p>
        </p:txBody>
      </p:sp>
    </p:spTree>
    <p:extLst>
      <p:ext uri="{BB962C8B-B14F-4D97-AF65-F5344CB8AC3E}">
        <p14:creationId xmlns:p14="http://schemas.microsoft.com/office/powerpoint/2010/main" val="2135372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79D430-A34C-41F6-AAB1-839A84D6C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080" y="2194558"/>
            <a:ext cx="639191" cy="49271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0958D26-2E7A-490F-851D-EEF33920D2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12" y="2194558"/>
            <a:ext cx="503808" cy="49271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0AD716D-CDD5-422A-AA6F-6092692A2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FONCTIONNALITES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B7A3EA-B476-4572-A3C3-3D40C562C56B}"/>
              </a:ext>
            </a:extLst>
          </p:cNvPr>
          <p:cNvSpPr/>
          <p:nvPr/>
        </p:nvSpPr>
        <p:spPr>
          <a:xfrm>
            <a:off x="685801" y="2194558"/>
            <a:ext cx="2894120" cy="40241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A97FB5-C7EE-4DBB-BEF7-D4A4D7E9EEE3}"/>
              </a:ext>
            </a:extLst>
          </p:cNvPr>
          <p:cNvSpPr/>
          <p:nvPr/>
        </p:nvSpPr>
        <p:spPr>
          <a:xfrm>
            <a:off x="8612080" y="2194559"/>
            <a:ext cx="2894120" cy="40241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e la date 10">
            <a:extLst>
              <a:ext uri="{FF2B5EF4-FFF2-40B4-BE49-F238E27FC236}">
                <a16:creationId xmlns:a16="http://schemas.microsoft.com/office/drawing/2014/main" id="{41BA7B4D-9221-4F0A-B977-461C3DD23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B0877-4341-437A-82AB-4F70B39DCFBB}" type="datetime1">
              <a:rPr lang="fr-FR" smtClean="0"/>
              <a:t>29/09/2021</a:t>
            </a:fld>
            <a:endParaRPr lang="fr-FR"/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2F22FA8D-5421-480C-B252-A6B7811C3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5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9269BEFB-8CEB-4ACC-9926-A13DAD9DF1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816" y="3220957"/>
            <a:ext cx="1018529" cy="101852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83343BB-1E55-478A-A21B-6DFB65A89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709" y="3428999"/>
            <a:ext cx="374355" cy="374355"/>
          </a:xfrm>
          <a:prstGeom prst="rect">
            <a:avLst/>
          </a:prstGeom>
        </p:spPr>
      </p:pic>
      <p:pic>
        <p:nvPicPr>
          <p:cNvPr id="126" name="Image 125">
            <a:extLst>
              <a:ext uri="{FF2B5EF4-FFF2-40B4-BE49-F238E27FC236}">
                <a16:creationId xmlns:a16="http://schemas.microsoft.com/office/drawing/2014/main" id="{091C60FD-46FA-43EC-886E-9CAA32D9A7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816" y="4984246"/>
            <a:ext cx="1180063" cy="1180063"/>
          </a:xfrm>
          <a:prstGeom prst="rect">
            <a:avLst/>
          </a:prstGeom>
        </p:spPr>
      </p:pic>
      <p:sp>
        <p:nvSpPr>
          <p:cNvPr id="196" name="Espace réservé du pied de page 5">
            <a:extLst>
              <a:ext uri="{FF2B5EF4-FFF2-40B4-BE49-F238E27FC236}">
                <a16:creationId xmlns:a16="http://schemas.microsoft.com/office/drawing/2014/main" id="{9F21BD43-625A-4332-9B52-EAD1966A3330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46D5AD9-E4B5-4353-A6F3-C5F3F696DA8B}"/>
              </a:ext>
            </a:extLst>
          </p:cNvPr>
          <p:cNvCxnSpPr>
            <a:stCxn id="20" idx="1"/>
          </p:cNvCxnSpPr>
          <p:nvPr/>
        </p:nvCxnSpPr>
        <p:spPr>
          <a:xfrm flipH="1" flipV="1">
            <a:off x="3590679" y="2947595"/>
            <a:ext cx="1506030" cy="668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0069E197-84EE-4E40-97AE-6C65C04B4053}"/>
              </a:ext>
            </a:extLst>
          </p:cNvPr>
          <p:cNvSpPr txBox="1"/>
          <p:nvPr/>
        </p:nvSpPr>
        <p:spPr>
          <a:xfrm>
            <a:off x="828339" y="2687269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v1 (perso)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EAF164D-04AD-48C2-AD87-8C34BFA3E1FB}"/>
              </a:ext>
            </a:extLst>
          </p:cNvPr>
          <p:cNvSpPr txBox="1"/>
          <p:nvPr/>
        </p:nvSpPr>
        <p:spPr>
          <a:xfrm>
            <a:off x="828339" y="3033722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v1 (en-cours)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B7FCEE6-5182-4593-AA7B-D0FD3EC70172}"/>
              </a:ext>
            </a:extLst>
          </p:cNvPr>
          <p:cNvSpPr txBox="1"/>
          <p:nvPr/>
        </p:nvSpPr>
        <p:spPr>
          <a:xfrm>
            <a:off x="4829452" y="2194558"/>
            <a:ext cx="226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Création / Import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150F31CA-1696-46AF-ADF2-9C0342087631}"/>
              </a:ext>
            </a:extLst>
          </p:cNvPr>
          <p:cNvSpPr txBox="1"/>
          <p:nvPr/>
        </p:nvSpPr>
        <p:spPr>
          <a:xfrm>
            <a:off x="8768193" y="2824427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v1 </a:t>
            </a:r>
          </a:p>
        </p:txBody>
      </p:sp>
      <p:cxnSp>
        <p:nvCxnSpPr>
          <p:cNvPr id="16" name="Connecteur : en angle 15">
            <a:extLst>
              <a:ext uri="{FF2B5EF4-FFF2-40B4-BE49-F238E27FC236}">
                <a16:creationId xmlns:a16="http://schemas.microsoft.com/office/drawing/2014/main" id="{EB6C5C28-3A31-4BD2-AAE9-ECB4C38EA324}"/>
              </a:ext>
            </a:extLst>
          </p:cNvPr>
          <p:cNvCxnSpPr>
            <a:stCxn id="20" idx="0"/>
          </p:cNvCxnSpPr>
          <p:nvPr/>
        </p:nvCxnSpPr>
        <p:spPr>
          <a:xfrm rot="5400000" flipH="1" flipV="1">
            <a:off x="6714281" y="1547921"/>
            <a:ext cx="450684" cy="331147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06623ADB-9884-4FFE-BF71-20868E95B5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141" y="3404608"/>
            <a:ext cx="430499" cy="430499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C28BD840-E046-4679-897C-4A436FB76EAE}"/>
              </a:ext>
            </a:extLst>
          </p:cNvPr>
          <p:cNvSpPr txBox="1"/>
          <p:nvPr/>
        </p:nvSpPr>
        <p:spPr>
          <a:xfrm>
            <a:off x="4829452" y="2185039"/>
            <a:ext cx="2265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Modification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E82F930D-39C5-4B4E-86FB-A59EFA671CF7}"/>
              </a:ext>
            </a:extLst>
          </p:cNvPr>
          <p:cNvCxnSpPr>
            <a:stCxn id="21" idx="1"/>
          </p:cNvCxnSpPr>
          <p:nvPr/>
        </p:nvCxnSpPr>
        <p:spPr>
          <a:xfrm flipH="1" flipV="1">
            <a:off x="3590679" y="3220954"/>
            <a:ext cx="1486462" cy="398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DA760644-497C-4621-808C-EC17C8FE2708}"/>
              </a:ext>
            </a:extLst>
          </p:cNvPr>
          <p:cNvSpPr txBox="1"/>
          <p:nvPr/>
        </p:nvSpPr>
        <p:spPr>
          <a:xfrm>
            <a:off x="843015" y="3380175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v2 (perso)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6869F299-8670-4209-98FB-E64A92BCF533}"/>
              </a:ext>
            </a:extLst>
          </p:cNvPr>
          <p:cNvSpPr txBox="1"/>
          <p:nvPr/>
        </p:nvSpPr>
        <p:spPr>
          <a:xfrm>
            <a:off x="4690555" y="2178839"/>
            <a:ext cx="235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Validation (directe)</a:t>
            </a:r>
          </a:p>
        </p:txBody>
      </p:sp>
      <p:sp>
        <p:nvSpPr>
          <p:cNvPr id="25" name="Bulle narrative : ronde 24">
            <a:extLst>
              <a:ext uri="{FF2B5EF4-FFF2-40B4-BE49-F238E27FC236}">
                <a16:creationId xmlns:a16="http://schemas.microsoft.com/office/drawing/2014/main" id="{09E6ED01-348C-4F88-A470-8105D0237F85}"/>
              </a:ext>
            </a:extLst>
          </p:cNvPr>
          <p:cNvSpPr/>
          <p:nvPr/>
        </p:nvSpPr>
        <p:spPr>
          <a:xfrm>
            <a:off x="6018459" y="2594418"/>
            <a:ext cx="1740624" cy="87000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Je veux valider ma modification</a:t>
            </a:r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5989D20A-8154-485F-9F91-C2540DB0ECBF}"/>
              </a:ext>
            </a:extLst>
          </p:cNvPr>
          <p:cNvCxnSpPr>
            <a:stCxn id="21" idx="1"/>
          </p:cNvCxnSpPr>
          <p:nvPr/>
        </p:nvCxnSpPr>
        <p:spPr>
          <a:xfrm flipH="1" flipV="1">
            <a:off x="3573671" y="3516500"/>
            <a:ext cx="1503470" cy="103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353760A9-3EC3-4EE2-88AE-B3FE1426C698}"/>
              </a:ext>
            </a:extLst>
          </p:cNvPr>
          <p:cNvCxnSpPr>
            <a:stCxn id="9" idx="1"/>
            <a:endCxn id="9" idx="3"/>
          </p:cNvCxnSpPr>
          <p:nvPr/>
        </p:nvCxnSpPr>
        <p:spPr>
          <a:xfrm>
            <a:off x="828339" y="2841158"/>
            <a:ext cx="2538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8A8A090E-4AEC-45AC-86EF-A7F6531498FB}"/>
              </a:ext>
            </a:extLst>
          </p:cNvPr>
          <p:cNvCxnSpPr>
            <a:stCxn id="32" idx="1"/>
            <a:endCxn id="32" idx="3"/>
          </p:cNvCxnSpPr>
          <p:nvPr/>
        </p:nvCxnSpPr>
        <p:spPr>
          <a:xfrm>
            <a:off x="828339" y="3187611"/>
            <a:ext cx="2538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2E04EEAE-31CA-45DF-BF52-9806CD20AF2B}"/>
              </a:ext>
            </a:extLst>
          </p:cNvPr>
          <p:cNvCxnSpPr/>
          <p:nvPr/>
        </p:nvCxnSpPr>
        <p:spPr>
          <a:xfrm flipH="1">
            <a:off x="685800" y="4847208"/>
            <a:ext cx="28878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DF801C57-7B5E-4D22-B4CB-E5923F101D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35" y="4862460"/>
            <a:ext cx="503808" cy="492711"/>
          </a:xfrm>
          <a:prstGeom prst="rect">
            <a:avLst/>
          </a:prstGeom>
        </p:spPr>
      </p:pic>
      <p:sp>
        <p:nvSpPr>
          <p:cNvPr id="56" name="ZoneTexte 55">
            <a:extLst>
              <a:ext uri="{FF2B5EF4-FFF2-40B4-BE49-F238E27FC236}">
                <a16:creationId xmlns:a16="http://schemas.microsoft.com/office/drawing/2014/main" id="{D3914E93-B9EB-4228-B16C-8099B5118FEA}"/>
              </a:ext>
            </a:extLst>
          </p:cNvPr>
          <p:cNvSpPr txBox="1"/>
          <p:nvPr/>
        </p:nvSpPr>
        <p:spPr>
          <a:xfrm>
            <a:off x="1234011" y="5067468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v2 (tiers)</a:t>
            </a:r>
          </a:p>
        </p:txBody>
      </p:sp>
      <p:sp>
        <p:nvSpPr>
          <p:cNvPr id="57" name="Bulle narrative : ronde 56">
            <a:extLst>
              <a:ext uri="{FF2B5EF4-FFF2-40B4-BE49-F238E27FC236}">
                <a16:creationId xmlns:a16="http://schemas.microsoft.com/office/drawing/2014/main" id="{7F764895-846E-4372-AA7A-F1D88E31CC84}"/>
              </a:ext>
            </a:extLst>
          </p:cNvPr>
          <p:cNvSpPr/>
          <p:nvPr/>
        </p:nvSpPr>
        <p:spPr>
          <a:xfrm>
            <a:off x="5940321" y="4431022"/>
            <a:ext cx="1740624" cy="870005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Un contenu intéressant !!</a:t>
            </a:r>
          </a:p>
        </p:txBody>
      </p:sp>
      <p:cxnSp>
        <p:nvCxnSpPr>
          <p:cNvPr id="43" name="Connecteur : en angle 42">
            <a:extLst>
              <a:ext uri="{FF2B5EF4-FFF2-40B4-BE49-F238E27FC236}">
                <a16:creationId xmlns:a16="http://schemas.microsoft.com/office/drawing/2014/main" id="{EA8F2246-8DEF-4036-9C14-3D61EE62F531}"/>
              </a:ext>
            </a:extLst>
          </p:cNvPr>
          <p:cNvCxnSpPr>
            <a:cxnSpLocks/>
            <a:endCxn id="126" idx="3"/>
          </p:cNvCxnSpPr>
          <p:nvPr/>
        </p:nvCxnSpPr>
        <p:spPr>
          <a:xfrm rot="5400000">
            <a:off x="6492456" y="3439688"/>
            <a:ext cx="2274014" cy="199516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EBC9D23C-2B2C-4DFF-9D29-57B145D4D44F}"/>
              </a:ext>
            </a:extLst>
          </p:cNvPr>
          <p:cNvCxnSpPr>
            <a:stCxn id="126" idx="1"/>
          </p:cNvCxnSpPr>
          <p:nvPr/>
        </p:nvCxnSpPr>
        <p:spPr>
          <a:xfrm flipH="1" flipV="1">
            <a:off x="3590679" y="5221356"/>
            <a:ext cx="1861137" cy="352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92EF0FDA-76B1-4EA4-AC2B-1F2F6B8F474D}"/>
              </a:ext>
            </a:extLst>
          </p:cNvPr>
          <p:cNvSpPr txBox="1"/>
          <p:nvPr/>
        </p:nvSpPr>
        <p:spPr>
          <a:xfrm>
            <a:off x="4690554" y="2179321"/>
            <a:ext cx="235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Modification</a:t>
            </a:r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3DEBFC2B-37A2-438D-9FBE-E75C7BAD9C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539" y="5532484"/>
            <a:ext cx="391363" cy="39136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F6C01610-AAEB-467E-9BF2-F9FB8E87E100}"/>
              </a:ext>
            </a:extLst>
          </p:cNvPr>
          <p:cNvSpPr txBox="1"/>
          <p:nvPr/>
        </p:nvSpPr>
        <p:spPr>
          <a:xfrm>
            <a:off x="804398" y="5379057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v2 (en-cours)</a:t>
            </a:r>
          </a:p>
        </p:txBody>
      </p:sp>
      <p:cxnSp>
        <p:nvCxnSpPr>
          <p:cNvPr id="49" name="Connecteur droit avec flèche 48">
            <a:extLst>
              <a:ext uri="{FF2B5EF4-FFF2-40B4-BE49-F238E27FC236}">
                <a16:creationId xmlns:a16="http://schemas.microsoft.com/office/drawing/2014/main" id="{EB1D781C-7A99-4B79-84D9-72129D306E8B}"/>
              </a:ext>
            </a:extLst>
          </p:cNvPr>
          <p:cNvCxnSpPr>
            <a:stCxn id="63" idx="1"/>
          </p:cNvCxnSpPr>
          <p:nvPr/>
        </p:nvCxnSpPr>
        <p:spPr>
          <a:xfrm flipH="1" flipV="1">
            <a:off x="3573671" y="5532945"/>
            <a:ext cx="1539868" cy="195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Bulle narrative : ronde 66">
            <a:extLst>
              <a:ext uri="{FF2B5EF4-FFF2-40B4-BE49-F238E27FC236}">
                <a16:creationId xmlns:a16="http://schemas.microsoft.com/office/drawing/2014/main" id="{231B8224-DA7C-4C91-A510-4E7F86CE9DDB}"/>
              </a:ext>
            </a:extLst>
          </p:cNvPr>
          <p:cNvSpPr/>
          <p:nvPr/>
        </p:nvSpPr>
        <p:spPr>
          <a:xfrm>
            <a:off x="5940321" y="4431914"/>
            <a:ext cx="1740624" cy="870005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Je veux maj le contenu 1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30AFB830-6B0E-48AE-A30E-FB5A9EB1484C}"/>
              </a:ext>
            </a:extLst>
          </p:cNvPr>
          <p:cNvSpPr txBox="1"/>
          <p:nvPr/>
        </p:nvSpPr>
        <p:spPr>
          <a:xfrm>
            <a:off x="4653380" y="2171914"/>
            <a:ext cx="235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Appropriation</a:t>
            </a:r>
          </a:p>
        </p:txBody>
      </p:sp>
      <p:sp>
        <p:nvSpPr>
          <p:cNvPr id="50" name="Bulle narrative : ronde 49">
            <a:extLst>
              <a:ext uri="{FF2B5EF4-FFF2-40B4-BE49-F238E27FC236}">
                <a16:creationId xmlns:a16="http://schemas.microsoft.com/office/drawing/2014/main" id="{32692CE4-DB1D-4C4B-A276-810619D21CFE}"/>
              </a:ext>
            </a:extLst>
          </p:cNvPr>
          <p:cNvSpPr/>
          <p:nvPr/>
        </p:nvSpPr>
        <p:spPr>
          <a:xfrm flipV="1">
            <a:off x="6171704" y="5692437"/>
            <a:ext cx="1535837" cy="627680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rtlCol="0" anchor="ctr" anchorCtr="1">
            <a:scene3d>
              <a:camera prst="orthographicFront">
                <a:rot lat="21299994" lon="21599973" rev="10799995"/>
              </a:camera>
              <a:lightRig rig="threePt" dir="t"/>
            </a:scene3d>
          </a:bodyPr>
          <a:lstStyle/>
          <a:p>
            <a:pPr algn="ctr"/>
            <a:r>
              <a:rPr lang="fr-FR" sz="1200" dirty="0"/>
              <a:t>Proposons la à l’auteur</a:t>
            </a:r>
          </a:p>
        </p:txBody>
      </p:sp>
      <p:sp>
        <p:nvSpPr>
          <p:cNvPr id="70" name="Bulle narrative : ronde 69">
            <a:extLst>
              <a:ext uri="{FF2B5EF4-FFF2-40B4-BE49-F238E27FC236}">
                <a16:creationId xmlns:a16="http://schemas.microsoft.com/office/drawing/2014/main" id="{EB21D533-76E2-4F71-908E-58E6740ED61F}"/>
              </a:ext>
            </a:extLst>
          </p:cNvPr>
          <p:cNvSpPr/>
          <p:nvPr/>
        </p:nvSpPr>
        <p:spPr>
          <a:xfrm>
            <a:off x="6020051" y="2598127"/>
            <a:ext cx="1740624" cy="87000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Demande de maj </a:t>
            </a:r>
            <a:r>
              <a:rPr lang="fr-FR" sz="1200" dirty="0" err="1"/>
              <a:t>recue</a:t>
            </a:r>
            <a:r>
              <a:rPr lang="fr-FR" sz="1200" dirty="0"/>
              <a:t>. L’accepter?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E9BE631-D31E-4921-8065-136156EF0D04}"/>
              </a:ext>
            </a:extLst>
          </p:cNvPr>
          <p:cNvSpPr/>
          <p:nvPr/>
        </p:nvSpPr>
        <p:spPr>
          <a:xfrm>
            <a:off x="6379285" y="3687952"/>
            <a:ext cx="625575" cy="352552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Oui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8D4F882-C479-4C61-AFA2-676AA67EFDFE}"/>
              </a:ext>
            </a:extLst>
          </p:cNvPr>
          <p:cNvSpPr/>
          <p:nvPr/>
        </p:nvSpPr>
        <p:spPr>
          <a:xfrm>
            <a:off x="7039701" y="3691265"/>
            <a:ext cx="667840" cy="3525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Non</a:t>
            </a:r>
          </a:p>
        </p:txBody>
      </p: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6246AA02-7CAE-4DB8-AEB0-178C00F63B8C}"/>
              </a:ext>
            </a:extLst>
          </p:cNvPr>
          <p:cNvCxnSpPr/>
          <p:nvPr/>
        </p:nvCxnSpPr>
        <p:spPr>
          <a:xfrm>
            <a:off x="843015" y="3516499"/>
            <a:ext cx="2538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>
            <a:extLst>
              <a:ext uri="{FF2B5EF4-FFF2-40B4-BE49-F238E27FC236}">
                <a16:creationId xmlns:a16="http://schemas.microsoft.com/office/drawing/2014/main" id="{C7987D3A-A573-4828-8D18-AB0B603043A3}"/>
              </a:ext>
            </a:extLst>
          </p:cNvPr>
          <p:cNvSpPr txBox="1"/>
          <p:nvPr/>
        </p:nvSpPr>
        <p:spPr>
          <a:xfrm>
            <a:off x="860477" y="3706042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v3 (perso)</a:t>
            </a:r>
          </a:p>
        </p:txBody>
      </p: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CACE12BA-6A80-49DF-B6B7-914520A73D59}"/>
              </a:ext>
            </a:extLst>
          </p:cNvPr>
          <p:cNvCxnSpPr/>
          <p:nvPr/>
        </p:nvCxnSpPr>
        <p:spPr>
          <a:xfrm>
            <a:off x="804398" y="5543783"/>
            <a:ext cx="2538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FCFB1842-2527-4D31-920D-48C6DC840EF3}"/>
              </a:ext>
            </a:extLst>
          </p:cNvPr>
          <p:cNvCxnSpPr>
            <a:stCxn id="56" idx="1"/>
          </p:cNvCxnSpPr>
          <p:nvPr/>
        </p:nvCxnSpPr>
        <p:spPr>
          <a:xfrm flipV="1">
            <a:off x="1234011" y="5221356"/>
            <a:ext cx="213284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ZoneTexte 77">
            <a:extLst>
              <a:ext uri="{FF2B5EF4-FFF2-40B4-BE49-F238E27FC236}">
                <a16:creationId xmlns:a16="http://schemas.microsoft.com/office/drawing/2014/main" id="{68394FD5-97E7-453E-ACD5-D5A811AF01B8}"/>
              </a:ext>
            </a:extLst>
          </p:cNvPr>
          <p:cNvSpPr txBox="1"/>
          <p:nvPr/>
        </p:nvSpPr>
        <p:spPr>
          <a:xfrm>
            <a:off x="804398" y="5666119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v3 (tiers)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C27AB6F2-FD0C-44DC-9B32-B2402E980647}"/>
              </a:ext>
            </a:extLst>
          </p:cNvPr>
          <p:cNvSpPr txBox="1"/>
          <p:nvPr/>
        </p:nvSpPr>
        <p:spPr>
          <a:xfrm>
            <a:off x="8756894" y="3138975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v2 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CE3ED525-1423-436E-A425-C938FE76E521}"/>
              </a:ext>
            </a:extLst>
          </p:cNvPr>
          <p:cNvSpPr txBox="1"/>
          <p:nvPr/>
        </p:nvSpPr>
        <p:spPr>
          <a:xfrm>
            <a:off x="8759734" y="3464423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v3</a:t>
            </a:r>
          </a:p>
        </p:txBody>
      </p: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8C7D945E-CCF7-4148-B8BA-BA79DA25C7D0}"/>
              </a:ext>
            </a:extLst>
          </p:cNvPr>
          <p:cNvCxnSpPr/>
          <p:nvPr/>
        </p:nvCxnSpPr>
        <p:spPr>
          <a:xfrm>
            <a:off x="8756894" y="2969652"/>
            <a:ext cx="2538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 : en angle 57">
            <a:extLst>
              <a:ext uri="{FF2B5EF4-FFF2-40B4-BE49-F238E27FC236}">
                <a16:creationId xmlns:a16="http://schemas.microsoft.com/office/drawing/2014/main" id="{A39BB01F-BC89-4B57-AE76-A0E10B9B6D27}"/>
              </a:ext>
            </a:extLst>
          </p:cNvPr>
          <p:cNvCxnSpPr>
            <a:stCxn id="21" idx="2"/>
          </p:cNvCxnSpPr>
          <p:nvPr/>
        </p:nvCxnSpPr>
        <p:spPr>
          <a:xfrm rot="16200000" flipH="1">
            <a:off x="6514703" y="2612794"/>
            <a:ext cx="449554" cy="289417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 : en angle 59">
            <a:extLst>
              <a:ext uri="{FF2B5EF4-FFF2-40B4-BE49-F238E27FC236}">
                <a16:creationId xmlns:a16="http://schemas.microsoft.com/office/drawing/2014/main" id="{8C804884-A9BA-4C80-9FFD-0F30EAD16BC5}"/>
              </a:ext>
            </a:extLst>
          </p:cNvPr>
          <p:cNvCxnSpPr/>
          <p:nvPr/>
        </p:nvCxnSpPr>
        <p:spPr>
          <a:xfrm rot="5400000" flipH="1" flipV="1">
            <a:off x="7848292" y="3535866"/>
            <a:ext cx="1053072" cy="441064"/>
          </a:xfrm>
          <a:prstGeom prst="bentConnector3">
            <a:avLst>
              <a:gd name="adj1" fmla="val 9903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AFF79BBF-8CE9-4148-9165-6CE9FF9DBCCD}"/>
              </a:ext>
            </a:extLst>
          </p:cNvPr>
          <p:cNvCxnSpPr/>
          <p:nvPr/>
        </p:nvCxnSpPr>
        <p:spPr>
          <a:xfrm>
            <a:off x="8768193" y="3281886"/>
            <a:ext cx="2538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 : en angle 65">
            <a:extLst>
              <a:ext uri="{FF2B5EF4-FFF2-40B4-BE49-F238E27FC236}">
                <a16:creationId xmlns:a16="http://schemas.microsoft.com/office/drawing/2014/main" id="{015AAA8B-05A4-4CD5-BF05-C2DA4C04E3F8}"/>
              </a:ext>
            </a:extLst>
          </p:cNvPr>
          <p:cNvCxnSpPr>
            <a:stCxn id="51" idx="2"/>
          </p:cNvCxnSpPr>
          <p:nvPr/>
        </p:nvCxnSpPr>
        <p:spPr>
          <a:xfrm rot="5400000">
            <a:off x="5485445" y="3076306"/>
            <a:ext cx="242430" cy="217082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 : en angle 70">
            <a:extLst>
              <a:ext uri="{FF2B5EF4-FFF2-40B4-BE49-F238E27FC236}">
                <a16:creationId xmlns:a16="http://schemas.microsoft.com/office/drawing/2014/main" id="{9FA0F097-9776-4677-A6C5-6284334B712D}"/>
              </a:ext>
            </a:extLst>
          </p:cNvPr>
          <p:cNvCxnSpPr/>
          <p:nvPr/>
        </p:nvCxnSpPr>
        <p:spPr>
          <a:xfrm rot="10800000">
            <a:off x="3573672" y="3876312"/>
            <a:ext cx="933719" cy="40662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 : en angle 83">
            <a:extLst>
              <a:ext uri="{FF2B5EF4-FFF2-40B4-BE49-F238E27FC236}">
                <a16:creationId xmlns:a16="http://schemas.microsoft.com/office/drawing/2014/main" id="{1AEDCE65-CAD2-4CEF-A0BD-30B738F6183D}"/>
              </a:ext>
            </a:extLst>
          </p:cNvPr>
          <p:cNvCxnSpPr>
            <a:stCxn id="51" idx="2"/>
          </p:cNvCxnSpPr>
          <p:nvPr/>
        </p:nvCxnSpPr>
        <p:spPr>
          <a:xfrm rot="16200000" flipH="1">
            <a:off x="7298793" y="3433784"/>
            <a:ext cx="248782" cy="146222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 : en angle 85">
            <a:extLst>
              <a:ext uri="{FF2B5EF4-FFF2-40B4-BE49-F238E27FC236}">
                <a16:creationId xmlns:a16="http://schemas.microsoft.com/office/drawing/2014/main" id="{9BC99830-12A5-4A34-BCA7-CFB583228C22}"/>
              </a:ext>
            </a:extLst>
          </p:cNvPr>
          <p:cNvCxnSpPr/>
          <p:nvPr/>
        </p:nvCxnSpPr>
        <p:spPr>
          <a:xfrm rot="5400000" flipH="1" flipV="1">
            <a:off x="8004644" y="3719175"/>
            <a:ext cx="725198" cy="425896"/>
          </a:xfrm>
          <a:prstGeom prst="bentConnector3">
            <a:avLst>
              <a:gd name="adj1" fmla="val 9895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 : en angle 91">
            <a:extLst>
              <a:ext uri="{FF2B5EF4-FFF2-40B4-BE49-F238E27FC236}">
                <a16:creationId xmlns:a16="http://schemas.microsoft.com/office/drawing/2014/main" id="{0B013672-9702-4577-A525-8E8204A83718}"/>
              </a:ext>
            </a:extLst>
          </p:cNvPr>
          <p:cNvCxnSpPr/>
          <p:nvPr/>
        </p:nvCxnSpPr>
        <p:spPr>
          <a:xfrm rot="5400000">
            <a:off x="3280499" y="4593114"/>
            <a:ext cx="1537073" cy="916712"/>
          </a:xfrm>
          <a:prstGeom prst="bentConnector3">
            <a:avLst>
              <a:gd name="adj1" fmla="val 9969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8D504DDE-BB4D-4536-9127-D72DA2A16256}"/>
              </a:ext>
            </a:extLst>
          </p:cNvPr>
          <p:cNvSpPr/>
          <p:nvPr/>
        </p:nvSpPr>
        <p:spPr>
          <a:xfrm>
            <a:off x="6375603" y="3688815"/>
            <a:ext cx="640015" cy="3678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Oui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F68C5DEB-EDB7-463B-8F3C-A9180646C757}"/>
              </a:ext>
            </a:extLst>
          </p:cNvPr>
          <p:cNvSpPr/>
          <p:nvPr/>
        </p:nvSpPr>
        <p:spPr>
          <a:xfrm>
            <a:off x="7040964" y="3693644"/>
            <a:ext cx="667840" cy="352552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Non</a:t>
            </a:r>
          </a:p>
        </p:txBody>
      </p:sp>
      <p:sp>
        <p:nvSpPr>
          <p:cNvPr id="102" name="Bulle narrative : ronde 101">
            <a:extLst>
              <a:ext uri="{FF2B5EF4-FFF2-40B4-BE49-F238E27FC236}">
                <a16:creationId xmlns:a16="http://schemas.microsoft.com/office/drawing/2014/main" id="{62017D30-2004-4E22-BB0A-B0B962425C0B}"/>
              </a:ext>
            </a:extLst>
          </p:cNvPr>
          <p:cNvSpPr/>
          <p:nvPr/>
        </p:nvSpPr>
        <p:spPr>
          <a:xfrm>
            <a:off x="5940321" y="4430854"/>
            <a:ext cx="1740624" cy="870005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Ma demande est acceptée : contenu maj</a:t>
            </a:r>
          </a:p>
        </p:txBody>
      </p:sp>
      <p:sp>
        <p:nvSpPr>
          <p:cNvPr id="103" name="Bulle narrative : ronde 102">
            <a:extLst>
              <a:ext uri="{FF2B5EF4-FFF2-40B4-BE49-F238E27FC236}">
                <a16:creationId xmlns:a16="http://schemas.microsoft.com/office/drawing/2014/main" id="{FDCED723-0CF1-4DF7-B6B3-E0F4ABD27CD0}"/>
              </a:ext>
            </a:extLst>
          </p:cNvPr>
          <p:cNvSpPr/>
          <p:nvPr/>
        </p:nvSpPr>
        <p:spPr>
          <a:xfrm>
            <a:off x="5936441" y="4434499"/>
            <a:ext cx="1740624" cy="870005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Ma demande est refusée</a:t>
            </a:r>
          </a:p>
        </p:txBody>
      </p:sp>
      <p:sp>
        <p:nvSpPr>
          <p:cNvPr id="104" name="Bulle narrative : ronde 103">
            <a:extLst>
              <a:ext uri="{FF2B5EF4-FFF2-40B4-BE49-F238E27FC236}">
                <a16:creationId xmlns:a16="http://schemas.microsoft.com/office/drawing/2014/main" id="{909E769E-3E59-487C-B920-4C91E69606C8}"/>
              </a:ext>
            </a:extLst>
          </p:cNvPr>
          <p:cNvSpPr/>
          <p:nvPr/>
        </p:nvSpPr>
        <p:spPr>
          <a:xfrm flipV="1">
            <a:off x="6666452" y="5626586"/>
            <a:ext cx="1845669" cy="830839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rtlCol="0" anchor="ctr" anchorCtr="1">
            <a:scene3d>
              <a:camera prst="orthographicFront">
                <a:rot lat="180000" lon="21599973" rev="10799995"/>
              </a:camera>
              <a:lightRig rig="threePt" dir="t"/>
            </a:scene3d>
          </a:bodyPr>
          <a:lstStyle/>
          <a:p>
            <a:pPr algn="ctr"/>
            <a:r>
              <a:rPr lang="fr-FR" sz="1200" dirty="0"/>
              <a:t>3 choix apparaissent</a:t>
            </a:r>
          </a:p>
        </p:txBody>
      </p:sp>
      <p:sp>
        <p:nvSpPr>
          <p:cNvPr id="94" name="Rectangle : coins arrondis 93">
            <a:extLst>
              <a:ext uri="{FF2B5EF4-FFF2-40B4-BE49-F238E27FC236}">
                <a16:creationId xmlns:a16="http://schemas.microsoft.com/office/drawing/2014/main" id="{DFE354D3-1ED9-4CD1-B43B-1F13EA7DCBC7}"/>
              </a:ext>
            </a:extLst>
          </p:cNvPr>
          <p:cNvSpPr/>
          <p:nvPr/>
        </p:nvSpPr>
        <p:spPr>
          <a:xfrm>
            <a:off x="6341300" y="4446709"/>
            <a:ext cx="1918390" cy="18734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1. Créer un nouveau contenu</a:t>
            </a:r>
          </a:p>
        </p:txBody>
      </p:sp>
      <p:cxnSp>
        <p:nvCxnSpPr>
          <p:cNvPr id="97" name="Connecteur droit avec flèche 96">
            <a:extLst>
              <a:ext uri="{FF2B5EF4-FFF2-40B4-BE49-F238E27FC236}">
                <a16:creationId xmlns:a16="http://schemas.microsoft.com/office/drawing/2014/main" id="{E7F6F092-4914-4C54-8EC8-41B52DD65F66}"/>
              </a:ext>
            </a:extLst>
          </p:cNvPr>
          <p:cNvCxnSpPr>
            <a:stCxn id="126" idx="1"/>
          </p:cNvCxnSpPr>
          <p:nvPr/>
        </p:nvCxnSpPr>
        <p:spPr>
          <a:xfrm flipH="1">
            <a:off x="3615951" y="5574278"/>
            <a:ext cx="1835865" cy="234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>
            <a:extLst>
              <a:ext uri="{FF2B5EF4-FFF2-40B4-BE49-F238E27FC236}">
                <a16:creationId xmlns:a16="http://schemas.microsoft.com/office/drawing/2014/main" id="{6DBBCD9A-92D2-41F9-84EB-71A7E70A7949}"/>
              </a:ext>
            </a:extLst>
          </p:cNvPr>
          <p:cNvSpPr txBox="1"/>
          <p:nvPr/>
        </p:nvSpPr>
        <p:spPr>
          <a:xfrm>
            <a:off x="804398" y="5667823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2 v1(perso)</a:t>
            </a:r>
          </a:p>
        </p:txBody>
      </p:sp>
      <p:sp>
        <p:nvSpPr>
          <p:cNvPr id="109" name="Rectangle : coins arrondis 108">
            <a:extLst>
              <a:ext uri="{FF2B5EF4-FFF2-40B4-BE49-F238E27FC236}">
                <a16:creationId xmlns:a16="http://schemas.microsoft.com/office/drawing/2014/main" id="{DAD6F217-AAE2-4F0F-B1B4-9F67080E32F2}"/>
              </a:ext>
            </a:extLst>
          </p:cNvPr>
          <p:cNvSpPr/>
          <p:nvPr/>
        </p:nvSpPr>
        <p:spPr>
          <a:xfrm>
            <a:off x="6341300" y="4435949"/>
            <a:ext cx="1918390" cy="18734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2. Conserver le contenu en-cours</a:t>
            </a:r>
          </a:p>
        </p:txBody>
      </p:sp>
      <p:sp>
        <p:nvSpPr>
          <p:cNvPr id="110" name="ZoneTexte 109">
            <a:extLst>
              <a:ext uri="{FF2B5EF4-FFF2-40B4-BE49-F238E27FC236}">
                <a16:creationId xmlns:a16="http://schemas.microsoft.com/office/drawing/2014/main" id="{C3FE7437-9DBC-4CD7-9607-66A0C62FC042}"/>
              </a:ext>
            </a:extLst>
          </p:cNvPr>
          <p:cNvSpPr txBox="1"/>
          <p:nvPr/>
        </p:nvSpPr>
        <p:spPr>
          <a:xfrm>
            <a:off x="815155" y="5379057"/>
            <a:ext cx="2747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v2 (en-cours - figé)</a:t>
            </a:r>
          </a:p>
        </p:txBody>
      </p:sp>
      <p:sp>
        <p:nvSpPr>
          <p:cNvPr id="111" name="Rectangle : coins arrondis 110">
            <a:extLst>
              <a:ext uri="{FF2B5EF4-FFF2-40B4-BE49-F238E27FC236}">
                <a16:creationId xmlns:a16="http://schemas.microsoft.com/office/drawing/2014/main" id="{214EA037-AA4B-4295-BF74-B11CAB002811}"/>
              </a:ext>
            </a:extLst>
          </p:cNvPr>
          <p:cNvSpPr/>
          <p:nvPr/>
        </p:nvSpPr>
        <p:spPr>
          <a:xfrm>
            <a:off x="6349660" y="4446835"/>
            <a:ext cx="1918390" cy="18734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3. Tout supprimer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1AE46854-62CB-4491-951C-F5A8B4C642E6}"/>
              </a:ext>
            </a:extLst>
          </p:cNvPr>
          <p:cNvSpPr txBox="1"/>
          <p:nvPr/>
        </p:nvSpPr>
        <p:spPr>
          <a:xfrm>
            <a:off x="815155" y="5377979"/>
            <a:ext cx="2747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1 v2 (en-cours)</a:t>
            </a:r>
          </a:p>
        </p:txBody>
      </p:sp>
      <p:cxnSp>
        <p:nvCxnSpPr>
          <p:cNvPr id="113" name="Connecteur droit 112">
            <a:extLst>
              <a:ext uri="{FF2B5EF4-FFF2-40B4-BE49-F238E27FC236}">
                <a16:creationId xmlns:a16="http://schemas.microsoft.com/office/drawing/2014/main" id="{A3CCFFF9-A6EE-4B8D-A448-ACB8DB3C2079}"/>
              </a:ext>
            </a:extLst>
          </p:cNvPr>
          <p:cNvCxnSpPr/>
          <p:nvPr/>
        </p:nvCxnSpPr>
        <p:spPr>
          <a:xfrm>
            <a:off x="815155" y="5542753"/>
            <a:ext cx="2538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avec flèche 104">
            <a:extLst>
              <a:ext uri="{FF2B5EF4-FFF2-40B4-BE49-F238E27FC236}">
                <a16:creationId xmlns:a16="http://schemas.microsoft.com/office/drawing/2014/main" id="{A9205133-EF57-4D2A-9C30-DC3316DEEE6F}"/>
              </a:ext>
            </a:extLst>
          </p:cNvPr>
          <p:cNvCxnSpPr>
            <a:stCxn id="63" idx="0"/>
            <a:endCxn id="112" idx="3"/>
          </p:cNvCxnSpPr>
          <p:nvPr/>
        </p:nvCxnSpPr>
        <p:spPr>
          <a:xfrm flipH="1" flipV="1">
            <a:off x="3562864" y="5531868"/>
            <a:ext cx="1746357" cy="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CE0C9CD4-2BDF-473B-A2B9-8F6FB615422F}"/>
              </a:ext>
            </a:extLst>
          </p:cNvPr>
          <p:cNvCxnSpPr/>
          <p:nvPr/>
        </p:nvCxnSpPr>
        <p:spPr>
          <a:xfrm>
            <a:off x="815155" y="5542753"/>
            <a:ext cx="2538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7314335B-8AAB-45B2-BD62-793ED724158B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</a:t>
            </a:r>
            <a:r>
              <a:rPr lang="fr-FR" sz="1200" dirty="0"/>
              <a:t>Introduction</a:t>
            </a:r>
            <a:r>
              <a:rPr lang="fr-FR" sz="1200" b="1" dirty="0"/>
              <a:t> - II/ FONCTIONNALITES </a:t>
            </a:r>
            <a:r>
              <a:rPr lang="fr-FR" sz="1200" dirty="0"/>
              <a:t>- III/ Démo – IV/ Conception – V/ Améliorations – VI - Bilan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85301B5-8718-4843-AAF1-E7F44D20961F}"/>
              </a:ext>
            </a:extLst>
          </p:cNvPr>
          <p:cNvCxnSpPr>
            <a:stCxn id="56" idx="1"/>
          </p:cNvCxnSpPr>
          <p:nvPr/>
        </p:nvCxnSpPr>
        <p:spPr>
          <a:xfrm flipV="1">
            <a:off x="1234011" y="5221356"/>
            <a:ext cx="210890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82">
            <a:extLst>
              <a:ext uri="{FF2B5EF4-FFF2-40B4-BE49-F238E27FC236}">
                <a16:creationId xmlns:a16="http://schemas.microsoft.com/office/drawing/2014/main" id="{415A3F93-E6B2-419D-830B-1046925EE5D2}"/>
              </a:ext>
            </a:extLst>
          </p:cNvPr>
          <p:cNvSpPr txBox="1"/>
          <p:nvPr/>
        </p:nvSpPr>
        <p:spPr>
          <a:xfrm>
            <a:off x="4533970" y="2164352"/>
            <a:ext cx="235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Processus de maj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230B3A3-977B-44B2-ACDA-1D405C0900EE}"/>
              </a:ext>
            </a:extLst>
          </p:cNvPr>
          <p:cNvSpPr txBox="1"/>
          <p:nvPr/>
        </p:nvSpPr>
        <p:spPr>
          <a:xfrm>
            <a:off x="860477" y="2687269"/>
            <a:ext cx="2417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Espace personnel   -&gt; les contenus d’un auteur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C1931C73-A44F-4F6D-9F69-CF1F2732E134}"/>
              </a:ext>
            </a:extLst>
          </p:cNvPr>
          <p:cNvSpPr txBox="1"/>
          <p:nvPr/>
        </p:nvSpPr>
        <p:spPr>
          <a:xfrm>
            <a:off x="8817444" y="2821465"/>
            <a:ext cx="2417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Espace collaboratif   -&gt; consultable par tout auteur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8CF6BDE6-5716-4BBD-8604-CE5269795D8A}"/>
              </a:ext>
            </a:extLst>
          </p:cNvPr>
          <p:cNvSpPr txBox="1"/>
          <p:nvPr/>
        </p:nvSpPr>
        <p:spPr>
          <a:xfrm>
            <a:off x="8768193" y="3763791"/>
            <a:ext cx="2538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Contenu 2 v1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B0C6E7F-CE6C-47D5-A6F3-4CDF0F722037}"/>
              </a:ext>
            </a:extLst>
          </p:cNvPr>
          <p:cNvCxnSpPr/>
          <p:nvPr/>
        </p:nvCxnSpPr>
        <p:spPr>
          <a:xfrm flipV="1">
            <a:off x="8186570" y="3876312"/>
            <a:ext cx="393621" cy="677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48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2" grpId="0"/>
      <p:bldP spid="3" grpId="1"/>
      <p:bldP spid="36" grpId="0"/>
      <p:bldP spid="41" grpId="0"/>
      <p:bldP spid="41" grpId="1"/>
      <p:bldP spid="44" grpId="0"/>
      <p:bldP spid="45" grpId="0"/>
      <p:bldP spid="45" grpId="1"/>
      <p:bldP spid="25" grpId="0" animBg="1"/>
      <p:bldP spid="25" grpId="1" animBg="1"/>
      <p:bldP spid="56" grpId="0"/>
      <p:bldP spid="57" grpId="1" animBg="1"/>
      <p:bldP spid="57" grpId="2" animBg="1"/>
      <p:bldP spid="62" grpId="0"/>
      <p:bldP spid="62" grpId="1"/>
      <p:bldP spid="64" grpId="0"/>
      <p:bldP spid="64" grpId="1"/>
      <p:bldP spid="67" grpId="0" animBg="1"/>
      <p:bldP spid="67" grpId="1" animBg="1"/>
      <p:bldP spid="68" grpId="0"/>
      <p:bldP spid="68" grpId="1"/>
      <p:bldP spid="50" grpId="0" animBg="1"/>
      <p:bldP spid="50" grpId="1" animBg="1"/>
      <p:bldP spid="70" grpId="0" animBg="1"/>
      <p:bldP spid="51" grpId="0" animBg="1"/>
      <p:bldP spid="72" grpId="0" animBg="1"/>
      <p:bldP spid="75" grpId="0"/>
      <p:bldP spid="78" grpId="0"/>
      <p:bldP spid="78" grpId="1"/>
      <p:bldP spid="79" grpId="0"/>
      <p:bldP spid="80" grpId="0"/>
      <p:bldP spid="100" grpId="0" animBg="1"/>
      <p:bldP spid="101" grpId="0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94" grpId="0" animBg="1"/>
      <p:bldP spid="108" grpId="0"/>
      <p:bldP spid="108" grpId="1"/>
      <p:bldP spid="109" grpId="0" animBg="1"/>
      <p:bldP spid="110" grpId="0"/>
      <p:bldP spid="110" grpId="1"/>
      <p:bldP spid="111" grpId="0" animBg="1"/>
      <p:bldP spid="112" grpId="0"/>
      <p:bldP spid="83" grpId="0"/>
      <p:bldP spid="15" grpId="0"/>
      <p:bldP spid="15" grpId="1"/>
      <p:bldP spid="87" grpId="0"/>
      <p:bldP spid="87" grpId="1"/>
      <p:bldP spid="85" grpId="0"/>
      <p:bldP spid="8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839EB-FA1F-4377-91B8-8896EE6E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DEMONSTRATION « LIVE »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2BF835-D6AB-47E7-8EF3-0C187F8BE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Url du site : </a:t>
            </a:r>
            <a:r>
              <a:rPr lang="fr-FR" dirty="0">
                <a:hlinkClick r:id="rId2"/>
              </a:rPr>
              <a:t>http://193.70.2.155/dist/</a:t>
            </a:r>
            <a:endParaRPr lang="fr-FR" dirty="0"/>
          </a:p>
          <a:p>
            <a:endParaRPr lang="fr-FR" dirty="0"/>
          </a:p>
          <a:p>
            <a:r>
              <a:rPr lang="fr-FR" dirty="0"/>
              <a:t>Les autres fonctionnalités d’</a:t>
            </a:r>
            <a:r>
              <a:rPr lang="fr-FR" dirty="0" err="1"/>
              <a:t>OpenQuizz</a:t>
            </a:r>
            <a:r>
              <a:rPr lang="fr-FR" dirty="0"/>
              <a:t> : </a:t>
            </a:r>
          </a:p>
          <a:p>
            <a:endParaRPr lang="fr-FR" dirty="0"/>
          </a:p>
          <a:p>
            <a:pPr lvl="1"/>
            <a:r>
              <a:rPr lang="fr-FR" dirty="0"/>
              <a:t>Gestion des tags</a:t>
            </a:r>
          </a:p>
          <a:p>
            <a:pPr lvl="1"/>
            <a:r>
              <a:rPr lang="fr-FR" dirty="0"/>
              <a:t>Notation</a:t>
            </a:r>
          </a:p>
          <a:p>
            <a:pPr lvl="1"/>
            <a:r>
              <a:rPr lang="fr-FR" dirty="0"/>
              <a:t>Filtrage</a:t>
            </a:r>
          </a:p>
          <a:p>
            <a:pPr lvl="1"/>
            <a:r>
              <a:rPr lang="fr-FR" dirty="0"/>
              <a:t>Menu des mises à jour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D7ADC38-2668-42F8-BCFA-F0D7C6BF5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5B61-26AD-45E2-8684-E773117F49FB}" type="datetime1">
              <a:rPr lang="fr-FR" smtClean="0"/>
              <a:t>29/09/2021</a:t>
            </a:fld>
            <a:endParaRPr lang="fr-FR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E413E076-395A-4E60-AA6D-AC9FB13E9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6</a:t>
            </a:r>
          </a:p>
        </p:txBody>
      </p:sp>
      <p:sp>
        <p:nvSpPr>
          <p:cNvPr id="10" name="Espace réservé du pied de page 5">
            <a:extLst>
              <a:ext uri="{FF2B5EF4-FFF2-40B4-BE49-F238E27FC236}">
                <a16:creationId xmlns:a16="http://schemas.microsoft.com/office/drawing/2014/main" id="{132DABEC-C32F-40D0-9188-89A41DE3DF0C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FAB3881-E1F7-4293-BD93-B0F051516293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</a:t>
            </a:r>
            <a:r>
              <a:rPr lang="fr-FR" sz="1200" dirty="0"/>
              <a:t>Introduction</a:t>
            </a:r>
            <a:r>
              <a:rPr lang="fr-FR" sz="1200" b="1" dirty="0"/>
              <a:t> - </a:t>
            </a:r>
            <a:r>
              <a:rPr lang="fr-FR" sz="1200" dirty="0"/>
              <a:t>II/ Fonctionnalités - </a:t>
            </a:r>
            <a:r>
              <a:rPr lang="fr-FR" sz="1200" b="1" dirty="0"/>
              <a:t>III/ DEMO </a:t>
            </a:r>
            <a:r>
              <a:rPr lang="fr-FR" sz="1200" dirty="0"/>
              <a:t>– IV/ Conception – V/ Améliorations – VI - Bilan</a:t>
            </a:r>
          </a:p>
        </p:txBody>
      </p:sp>
    </p:spTree>
    <p:extLst>
      <p:ext uri="{BB962C8B-B14F-4D97-AF65-F5344CB8AC3E}">
        <p14:creationId xmlns:p14="http://schemas.microsoft.com/office/powerpoint/2010/main" val="47502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D68309-D98A-410D-B9E8-36770010F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Conception - outils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30B98EF-486B-4EAE-A164-54E968D00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67" y="3367948"/>
            <a:ext cx="2956487" cy="84345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C1522B7-AA27-40C6-B4FE-168B07D57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105" y="4818951"/>
            <a:ext cx="2030348" cy="114291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6D8924E-2F72-420C-A3A8-9AF7878868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009" y="4964100"/>
            <a:ext cx="2176887" cy="85261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C5C2FB1-8C25-4633-93B5-C7D1D6E512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958" y="3429000"/>
            <a:ext cx="1811242" cy="757043"/>
          </a:xfrm>
          <a:prstGeom prst="rect">
            <a:avLst/>
          </a:prstGeom>
        </p:spPr>
      </p:pic>
      <p:sp>
        <p:nvSpPr>
          <p:cNvPr id="13" name="Espace réservé de la date 12">
            <a:extLst>
              <a:ext uri="{FF2B5EF4-FFF2-40B4-BE49-F238E27FC236}">
                <a16:creationId xmlns:a16="http://schemas.microsoft.com/office/drawing/2014/main" id="{CFB63080-9FE3-4B05-B49A-3AB3A94EB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44F15-E496-4733-AF62-64A6580DF05C}" type="datetime1">
              <a:rPr lang="fr-FR" smtClean="0"/>
              <a:t>29/09/2021</a:t>
            </a:fld>
            <a:endParaRPr lang="fr-FR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F46B4DCB-A561-4CB6-825F-773B7E23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18" name="Espace réservé du pied de page 5">
            <a:extLst>
              <a:ext uri="{FF2B5EF4-FFF2-40B4-BE49-F238E27FC236}">
                <a16:creationId xmlns:a16="http://schemas.microsoft.com/office/drawing/2014/main" id="{643A4C6C-6879-4C26-96C5-9816BB146204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0A4F5C6-06F3-4257-9227-DD7B215AEE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182" y="3227291"/>
            <a:ext cx="1238713" cy="123871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22A5847-7A84-490C-9B20-CAACEE8BE1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848" y="3547311"/>
            <a:ext cx="1986605" cy="484732"/>
          </a:xfrm>
          <a:prstGeom prst="rect">
            <a:avLst/>
          </a:prstGeom>
        </p:spPr>
      </p:pic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FFC8F9C8-83DE-4772-8489-E1FED1D7F2A2}"/>
              </a:ext>
            </a:extLst>
          </p:cNvPr>
          <p:cNvCxnSpPr>
            <a:endCxn id="10" idx="0"/>
          </p:cNvCxnSpPr>
          <p:nvPr/>
        </p:nvCxnSpPr>
        <p:spPr>
          <a:xfrm>
            <a:off x="2281561" y="4217781"/>
            <a:ext cx="2579892" cy="746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8B2C9C01-A7E1-488D-B601-1B88A6E91C2E}"/>
              </a:ext>
            </a:extLst>
          </p:cNvPr>
          <p:cNvCxnSpPr>
            <a:stCxn id="11" idx="2"/>
            <a:endCxn id="10" idx="0"/>
          </p:cNvCxnSpPr>
          <p:nvPr/>
        </p:nvCxnSpPr>
        <p:spPr>
          <a:xfrm flipH="1">
            <a:off x="4861453" y="4466004"/>
            <a:ext cx="252086" cy="498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92CB6BF7-485C-4912-AFFF-EEECDC10F030}"/>
              </a:ext>
            </a:extLst>
          </p:cNvPr>
          <p:cNvCxnSpPr>
            <a:endCxn id="10" idx="0"/>
          </p:cNvCxnSpPr>
          <p:nvPr/>
        </p:nvCxnSpPr>
        <p:spPr>
          <a:xfrm flipH="1">
            <a:off x="4861453" y="4211406"/>
            <a:ext cx="2691126" cy="752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BFE149E1-E9F1-4318-B394-2726294DDF70}"/>
              </a:ext>
            </a:extLst>
          </p:cNvPr>
          <p:cNvCxnSpPr>
            <a:stCxn id="16" idx="2"/>
            <a:endCxn id="8" idx="0"/>
          </p:cNvCxnSpPr>
          <p:nvPr/>
        </p:nvCxnSpPr>
        <p:spPr>
          <a:xfrm flipH="1">
            <a:off x="10052279" y="4032043"/>
            <a:ext cx="21872" cy="786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CE945B90-F340-4876-B43A-3F8382809E82}"/>
              </a:ext>
            </a:extLst>
          </p:cNvPr>
          <p:cNvSpPr txBox="1"/>
          <p:nvPr/>
        </p:nvSpPr>
        <p:spPr>
          <a:xfrm>
            <a:off x="685800" y="2057401"/>
            <a:ext cx="567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Deux outils préalables, un « squelette back end »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3788A682-8CBC-46E6-B227-8F4D5DC428D2}"/>
              </a:ext>
            </a:extLst>
          </p:cNvPr>
          <p:cNvSpPr txBox="1"/>
          <p:nvPr/>
        </p:nvSpPr>
        <p:spPr>
          <a:xfrm>
            <a:off x="6178163" y="2061205"/>
            <a:ext cx="567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et « front end »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6F5F677C-5376-4EE7-9A8E-582148B32DA0}"/>
              </a:ext>
            </a:extLst>
          </p:cNvPr>
          <p:cNvSpPr txBox="1"/>
          <p:nvPr/>
        </p:nvSpPr>
        <p:spPr>
          <a:xfrm>
            <a:off x="685800" y="2056785"/>
            <a:ext cx="442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Deux outils principaux, un web service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2AC7F467-EDA0-4272-96B9-D0148F03F925}"/>
              </a:ext>
            </a:extLst>
          </p:cNvPr>
          <p:cNvSpPr txBox="1"/>
          <p:nvPr/>
        </p:nvSpPr>
        <p:spPr>
          <a:xfrm>
            <a:off x="4951518" y="2059002"/>
            <a:ext cx="442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et des interfaces humainement lisibles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6AB0D43-771B-4D65-BD6D-E9EACBC03C09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</a:t>
            </a:r>
            <a:r>
              <a:rPr lang="fr-FR" sz="1200" dirty="0"/>
              <a:t>Introduction</a:t>
            </a:r>
            <a:r>
              <a:rPr lang="fr-FR" sz="1200" b="1" dirty="0"/>
              <a:t> - </a:t>
            </a:r>
            <a:r>
              <a:rPr lang="fr-FR" sz="1200" dirty="0"/>
              <a:t>II/ Fonctionnalités - III/ Démo – </a:t>
            </a:r>
            <a:r>
              <a:rPr lang="fr-FR" sz="1200" b="1" dirty="0"/>
              <a:t>IV/ CONCEPTION</a:t>
            </a:r>
            <a:r>
              <a:rPr lang="fr-FR" sz="1200" dirty="0"/>
              <a:t> – V/ Améliorations – VI - Bilan</a:t>
            </a:r>
          </a:p>
        </p:txBody>
      </p:sp>
    </p:spTree>
    <p:extLst>
      <p:ext uri="{BB962C8B-B14F-4D97-AF65-F5344CB8AC3E}">
        <p14:creationId xmlns:p14="http://schemas.microsoft.com/office/powerpoint/2010/main" val="392013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5" grpId="0"/>
      <p:bldP spid="35" grpId="1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D68309-D98A-410D-B9E8-36770010F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Conception – Structure (WS)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30B98EF-486B-4EAE-A164-54E968D00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188" y="4843256"/>
            <a:ext cx="2956487" cy="84345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6D8924E-2F72-420C-A3A8-9AF7878868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694" y="3381214"/>
            <a:ext cx="2176887" cy="85261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C5C2FB1-8C25-4633-93B5-C7D1D6E512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188" y="2115272"/>
            <a:ext cx="1811242" cy="757043"/>
          </a:xfrm>
          <a:prstGeom prst="rect">
            <a:avLst/>
          </a:prstGeom>
        </p:spPr>
      </p:pic>
      <p:sp>
        <p:nvSpPr>
          <p:cNvPr id="13" name="Espace réservé de la date 12">
            <a:extLst>
              <a:ext uri="{FF2B5EF4-FFF2-40B4-BE49-F238E27FC236}">
                <a16:creationId xmlns:a16="http://schemas.microsoft.com/office/drawing/2014/main" id="{CFB63080-9FE3-4B05-B49A-3AB3A94EB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44F15-E496-4733-AF62-64A6580DF05C}" type="datetime1">
              <a:rPr lang="fr-FR" smtClean="0"/>
              <a:t>29/09/2021</a:t>
            </a:fld>
            <a:endParaRPr lang="fr-FR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F46B4DCB-A561-4CB6-825F-773B7E23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8</a:t>
            </a:r>
          </a:p>
        </p:txBody>
      </p:sp>
      <p:sp>
        <p:nvSpPr>
          <p:cNvPr id="18" name="Espace réservé du pied de page 5">
            <a:extLst>
              <a:ext uri="{FF2B5EF4-FFF2-40B4-BE49-F238E27FC236}">
                <a16:creationId xmlns:a16="http://schemas.microsoft.com/office/drawing/2014/main" id="{643A4C6C-6879-4C26-96C5-9816BB146204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55841CC0-1A15-40B3-A1CB-5D103E09E6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40" y="3429000"/>
            <a:ext cx="1238713" cy="697289"/>
          </a:xfrm>
          <a:prstGeom prst="rect">
            <a:avLst/>
          </a:prstGeom>
        </p:spPr>
      </p:pic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B269BFA-5DD4-4637-936B-8A808A0B1949}"/>
              </a:ext>
            </a:extLst>
          </p:cNvPr>
          <p:cNvCxnSpPr>
            <a:cxnSpLocks/>
          </p:cNvCxnSpPr>
          <p:nvPr/>
        </p:nvCxnSpPr>
        <p:spPr>
          <a:xfrm>
            <a:off x="1461053" y="3662233"/>
            <a:ext cx="1681641" cy="29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8B0C86B2-B322-4766-840F-711FCF57D786}"/>
              </a:ext>
            </a:extLst>
          </p:cNvPr>
          <p:cNvSpPr txBox="1"/>
          <p:nvPr/>
        </p:nvSpPr>
        <p:spPr>
          <a:xfrm>
            <a:off x="3622089" y="4286957"/>
            <a:ext cx="129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App.py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DB57EC-EBDB-4B1E-9FC7-F3B57836DED7}"/>
              </a:ext>
            </a:extLst>
          </p:cNvPr>
          <p:cNvSpPr/>
          <p:nvPr/>
        </p:nvSpPr>
        <p:spPr>
          <a:xfrm>
            <a:off x="7617044" y="3424053"/>
            <a:ext cx="2910840" cy="8019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Modèle</a:t>
            </a:r>
            <a:endParaRPr lang="fr-FR" dirty="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1BDA4A3-FDD1-4968-ADB4-1ED90EE18D14}"/>
              </a:ext>
            </a:extLst>
          </p:cNvPr>
          <p:cNvCxnSpPr>
            <a:cxnSpLocks/>
          </p:cNvCxnSpPr>
          <p:nvPr/>
        </p:nvCxnSpPr>
        <p:spPr>
          <a:xfrm>
            <a:off x="5319581" y="3692111"/>
            <a:ext cx="2297463" cy="17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F12725F1-4710-467D-9172-73FD3A662530}"/>
              </a:ext>
            </a:extLst>
          </p:cNvPr>
          <p:cNvCxnSpPr/>
          <p:nvPr/>
        </p:nvCxnSpPr>
        <p:spPr>
          <a:xfrm>
            <a:off x="8904303" y="4226034"/>
            <a:ext cx="0" cy="940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A7493C3B-47D0-4EC1-BE31-8549C4F7B98D}"/>
              </a:ext>
            </a:extLst>
          </p:cNvPr>
          <p:cNvCxnSpPr>
            <a:cxnSpLocks/>
          </p:cNvCxnSpPr>
          <p:nvPr/>
        </p:nvCxnSpPr>
        <p:spPr>
          <a:xfrm flipH="1" flipV="1">
            <a:off x="9072336" y="2872315"/>
            <a:ext cx="10161" cy="551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B42B353E-289C-4973-BB0E-6C5C2FD10DCB}"/>
              </a:ext>
            </a:extLst>
          </p:cNvPr>
          <p:cNvSpPr txBox="1"/>
          <p:nvPr/>
        </p:nvSpPr>
        <p:spPr>
          <a:xfrm>
            <a:off x="9399430" y="4425456"/>
            <a:ext cx="969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CRUD</a:t>
            </a: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549422CD-FFCE-4F59-8AE0-04135A57FC66}"/>
              </a:ext>
            </a:extLst>
          </p:cNvPr>
          <p:cNvCxnSpPr/>
          <p:nvPr/>
        </p:nvCxnSpPr>
        <p:spPr>
          <a:xfrm>
            <a:off x="8771138" y="2872315"/>
            <a:ext cx="0" cy="551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68F75E67-EAD4-462D-AE7B-15D9534847E5}"/>
              </a:ext>
            </a:extLst>
          </p:cNvPr>
          <p:cNvSpPr txBox="1"/>
          <p:nvPr/>
        </p:nvSpPr>
        <p:spPr>
          <a:xfrm>
            <a:off x="9223896" y="2766117"/>
            <a:ext cx="2148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Changements version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467679DE-AC62-45AB-8F06-18BB7A3BB542}"/>
              </a:ext>
            </a:extLst>
          </p:cNvPr>
          <p:cNvCxnSpPr/>
          <p:nvPr/>
        </p:nvCxnSpPr>
        <p:spPr>
          <a:xfrm flipV="1">
            <a:off x="9223896" y="4233828"/>
            <a:ext cx="0" cy="932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5110D178-A5FD-4AB6-B4ED-89F5EF680978}"/>
              </a:ext>
            </a:extLst>
          </p:cNvPr>
          <p:cNvCxnSpPr/>
          <p:nvPr/>
        </p:nvCxnSpPr>
        <p:spPr>
          <a:xfrm flipH="1">
            <a:off x="5912528" y="4126289"/>
            <a:ext cx="1704516" cy="969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C3333D2C-9B11-4745-8083-B218DAA50A74}"/>
              </a:ext>
            </a:extLst>
          </p:cNvPr>
          <p:cNvSpPr/>
          <p:nvPr/>
        </p:nvSpPr>
        <p:spPr>
          <a:xfrm>
            <a:off x="2981812" y="4893846"/>
            <a:ext cx="2910840" cy="8019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Disque dur</a:t>
            </a:r>
            <a:endParaRPr lang="fr-FR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FF57442F-434B-4540-8646-F0EEA32946F6}"/>
              </a:ext>
            </a:extLst>
          </p:cNvPr>
          <p:cNvSpPr txBox="1"/>
          <p:nvPr/>
        </p:nvSpPr>
        <p:spPr>
          <a:xfrm>
            <a:off x="4838329" y="4265908"/>
            <a:ext cx="214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Fichiers contenus</a:t>
            </a: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D3670005-A5A7-42B9-999E-44243B8A36D6}"/>
              </a:ext>
            </a:extLst>
          </p:cNvPr>
          <p:cNvCxnSpPr>
            <a:stCxn id="43" idx="3"/>
          </p:cNvCxnSpPr>
          <p:nvPr/>
        </p:nvCxnSpPr>
        <p:spPr>
          <a:xfrm flipV="1">
            <a:off x="5892652" y="4226034"/>
            <a:ext cx="1884187" cy="1068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7822FB98-282D-4523-AFA1-688AF761E0CA}"/>
              </a:ext>
            </a:extLst>
          </p:cNvPr>
          <p:cNvCxnSpPr>
            <a:stCxn id="10" idx="1"/>
            <a:endCxn id="22" idx="3"/>
          </p:cNvCxnSpPr>
          <p:nvPr/>
        </p:nvCxnSpPr>
        <p:spPr>
          <a:xfrm flipH="1" flipV="1">
            <a:off x="1461053" y="3777645"/>
            <a:ext cx="1681641" cy="29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C2F07900-8BA7-4F41-A5A0-66AA4D18F04D}"/>
              </a:ext>
            </a:extLst>
          </p:cNvPr>
          <p:cNvCxnSpPr>
            <a:stCxn id="9" idx="1"/>
            <a:endCxn id="10" idx="3"/>
          </p:cNvCxnSpPr>
          <p:nvPr/>
        </p:nvCxnSpPr>
        <p:spPr>
          <a:xfrm flipH="1" flipV="1">
            <a:off x="5319581" y="3807521"/>
            <a:ext cx="2297463" cy="17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Image 51">
            <a:extLst>
              <a:ext uri="{FF2B5EF4-FFF2-40B4-BE49-F238E27FC236}">
                <a16:creationId xmlns:a16="http://schemas.microsoft.com/office/drawing/2014/main" id="{E8AB92A2-72C1-4E35-B767-651C54CC6B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2736" y="1858078"/>
            <a:ext cx="1357352" cy="96953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cxnSp>
        <p:nvCxnSpPr>
          <p:cNvPr id="54" name="Connecteur : en angle 53">
            <a:extLst>
              <a:ext uri="{FF2B5EF4-FFF2-40B4-BE49-F238E27FC236}">
                <a16:creationId xmlns:a16="http://schemas.microsoft.com/office/drawing/2014/main" id="{7774A39E-5456-4040-93AA-71C667021DED}"/>
              </a:ext>
            </a:extLst>
          </p:cNvPr>
          <p:cNvCxnSpPr>
            <a:stCxn id="52" idx="3"/>
            <a:endCxn id="10" idx="0"/>
          </p:cNvCxnSpPr>
          <p:nvPr/>
        </p:nvCxnSpPr>
        <p:spPr>
          <a:xfrm>
            <a:off x="2280088" y="2342847"/>
            <a:ext cx="1951050" cy="103836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>
            <a:extLst>
              <a:ext uri="{FF2B5EF4-FFF2-40B4-BE49-F238E27FC236}">
                <a16:creationId xmlns:a16="http://schemas.microsoft.com/office/drawing/2014/main" id="{69B98859-9298-4019-A9C8-97978F71FCEE}"/>
              </a:ext>
            </a:extLst>
          </p:cNvPr>
          <p:cNvSpPr txBox="1"/>
          <p:nvPr/>
        </p:nvSpPr>
        <p:spPr>
          <a:xfrm>
            <a:off x="4319184" y="2921256"/>
            <a:ext cx="129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App.wsgi</a:t>
            </a:r>
            <a:endParaRPr lang="fr-FR" sz="1200" dirty="0"/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F8B39545-7C47-44B3-8D62-604384648CCA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</a:t>
            </a:r>
            <a:r>
              <a:rPr lang="fr-FR" sz="1200" dirty="0"/>
              <a:t>Introduction</a:t>
            </a:r>
            <a:r>
              <a:rPr lang="fr-FR" sz="1200" b="1" dirty="0"/>
              <a:t> - </a:t>
            </a:r>
            <a:r>
              <a:rPr lang="fr-FR" sz="1200" dirty="0"/>
              <a:t>II/ Fonctionnalités - III/ Démo – </a:t>
            </a:r>
            <a:r>
              <a:rPr lang="fr-FR" sz="1200" b="1" dirty="0"/>
              <a:t>IV</a:t>
            </a:r>
            <a:r>
              <a:rPr lang="fr-FR" sz="1200" b="1"/>
              <a:t>/ CONCEPTION</a:t>
            </a:r>
            <a:r>
              <a:rPr lang="fr-FR" sz="1200"/>
              <a:t> </a:t>
            </a:r>
            <a:r>
              <a:rPr lang="fr-FR" sz="1200" dirty="0"/>
              <a:t>– V/ Améliorations – VI - Bilan</a:t>
            </a:r>
          </a:p>
        </p:txBody>
      </p:sp>
    </p:spTree>
    <p:extLst>
      <p:ext uri="{BB962C8B-B14F-4D97-AF65-F5344CB8AC3E}">
        <p14:creationId xmlns:p14="http://schemas.microsoft.com/office/powerpoint/2010/main" val="2838174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D68309-D98A-410D-B9E8-36770010F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Conception – STRUCTURE (IHM)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C1522B7-AA27-40C6-B4FE-168B07D577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936" y="3283851"/>
            <a:ext cx="2030348" cy="114291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6D8924E-2F72-420C-A3A8-9AF7878868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363" y="2052932"/>
            <a:ext cx="1726838" cy="676345"/>
          </a:xfrm>
          <a:prstGeom prst="rect">
            <a:avLst/>
          </a:prstGeom>
        </p:spPr>
      </p:pic>
      <p:sp>
        <p:nvSpPr>
          <p:cNvPr id="13" name="Espace réservé de la date 12">
            <a:extLst>
              <a:ext uri="{FF2B5EF4-FFF2-40B4-BE49-F238E27FC236}">
                <a16:creationId xmlns:a16="http://schemas.microsoft.com/office/drawing/2014/main" id="{CFB63080-9FE3-4B05-B49A-3AB3A94EB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44F15-E496-4733-AF62-64A6580DF05C}" type="datetime1">
              <a:rPr lang="fr-FR" smtClean="0"/>
              <a:t>29/09/2021</a:t>
            </a:fld>
            <a:endParaRPr lang="fr-FR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F46B4DCB-A561-4CB6-825F-773B7E23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9</a:t>
            </a:r>
          </a:p>
        </p:txBody>
      </p:sp>
      <p:sp>
        <p:nvSpPr>
          <p:cNvPr id="18" name="Espace réservé du pied de page 5">
            <a:extLst>
              <a:ext uri="{FF2B5EF4-FFF2-40B4-BE49-F238E27FC236}">
                <a16:creationId xmlns:a16="http://schemas.microsoft.com/office/drawing/2014/main" id="{643A4C6C-6879-4C26-96C5-9816BB146204}"/>
              </a:ext>
            </a:extLst>
          </p:cNvPr>
          <p:cNvSpPr txBox="1">
            <a:spLocks/>
          </p:cNvSpPr>
          <p:nvPr/>
        </p:nvSpPr>
        <p:spPr>
          <a:xfrm>
            <a:off x="4603811" y="6355845"/>
            <a:ext cx="2984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Soutenance de Stage – Jérémie PASSERAT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A22A5847-7A84-490C-9B20-CAACEE8BE1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710" y="2076858"/>
            <a:ext cx="1655284" cy="40389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D63236E-EC1F-401E-905F-12A06D9337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800" y="1637182"/>
            <a:ext cx="1357352" cy="96953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4EC90FB1-2783-4A48-9688-1D58ED501D5D}"/>
              </a:ext>
            </a:extLst>
          </p:cNvPr>
          <p:cNvCxnSpPr>
            <a:stCxn id="8" idx="0"/>
            <a:endCxn id="22" idx="2"/>
          </p:cNvCxnSpPr>
          <p:nvPr/>
        </p:nvCxnSpPr>
        <p:spPr>
          <a:xfrm flipH="1" flipV="1">
            <a:off x="1364476" y="2606719"/>
            <a:ext cx="1415634" cy="677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210329D-A8FF-4A3A-ABFC-2F73F959D679}"/>
              </a:ext>
            </a:extLst>
          </p:cNvPr>
          <p:cNvCxnSpPr>
            <a:endCxn id="8" idx="1"/>
          </p:cNvCxnSpPr>
          <p:nvPr/>
        </p:nvCxnSpPr>
        <p:spPr>
          <a:xfrm>
            <a:off x="685800" y="3855306"/>
            <a:ext cx="107913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2EB8F5AB-FF0A-4102-BD94-39B04A8471C2}"/>
              </a:ext>
            </a:extLst>
          </p:cNvPr>
          <p:cNvSpPr txBox="1"/>
          <p:nvPr/>
        </p:nvSpPr>
        <p:spPr>
          <a:xfrm>
            <a:off x="2248348" y="4410348"/>
            <a:ext cx="2054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Login.Vue</a:t>
            </a:r>
            <a:endParaRPr lang="fr-FR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BF3CC81-C0F9-487E-B4CD-B891E36AE153}"/>
              </a:ext>
            </a:extLst>
          </p:cNvPr>
          <p:cNvSpPr/>
          <p:nvPr/>
        </p:nvSpPr>
        <p:spPr>
          <a:xfrm>
            <a:off x="6025387" y="3252370"/>
            <a:ext cx="2910840" cy="8019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Volet_Base</a:t>
            </a:r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5D4DF6-FBFE-42E9-B8F0-E2B2F4EB712B}"/>
              </a:ext>
            </a:extLst>
          </p:cNvPr>
          <p:cNvSpPr/>
          <p:nvPr/>
        </p:nvSpPr>
        <p:spPr>
          <a:xfrm>
            <a:off x="4572000" y="5105260"/>
            <a:ext cx="2054710" cy="5416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Index</a:t>
            </a:r>
            <a:endParaRPr lang="fr-FR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C044054-04C7-475C-8E26-C25C507238D9}"/>
              </a:ext>
            </a:extLst>
          </p:cNvPr>
          <p:cNvSpPr txBox="1"/>
          <p:nvPr/>
        </p:nvSpPr>
        <p:spPr>
          <a:xfrm>
            <a:off x="4767431" y="5666094"/>
            <a:ext cx="2054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« Routeur »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71929418-878A-437C-9CD3-1B98F441D425}"/>
              </a:ext>
            </a:extLst>
          </p:cNvPr>
          <p:cNvCxnSpPr>
            <a:stCxn id="8" idx="3"/>
            <a:endCxn id="30" idx="0"/>
          </p:cNvCxnSpPr>
          <p:nvPr/>
        </p:nvCxnSpPr>
        <p:spPr>
          <a:xfrm>
            <a:off x="3795284" y="3855307"/>
            <a:ext cx="1804071" cy="1249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A36B5058-667F-4CD3-BC6A-1ED3D2681BFA}"/>
              </a:ext>
            </a:extLst>
          </p:cNvPr>
          <p:cNvCxnSpPr>
            <a:stCxn id="30" idx="3"/>
          </p:cNvCxnSpPr>
          <p:nvPr/>
        </p:nvCxnSpPr>
        <p:spPr>
          <a:xfrm>
            <a:off x="6626710" y="5376105"/>
            <a:ext cx="20547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D794B73E-98C7-4900-8AF7-A2C4BD7CD443}"/>
              </a:ext>
            </a:extLst>
          </p:cNvPr>
          <p:cNvCxnSpPr>
            <a:stCxn id="30" idx="0"/>
            <a:endCxn id="29" idx="2"/>
          </p:cNvCxnSpPr>
          <p:nvPr/>
        </p:nvCxnSpPr>
        <p:spPr>
          <a:xfrm flipV="1">
            <a:off x="5599355" y="4054351"/>
            <a:ext cx="1881452" cy="1050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6C2785C5-29C8-47D1-8AB6-E22132BBB9EE}"/>
              </a:ext>
            </a:extLst>
          </p:cNvPr>
          <p:cNvCxnSpPr/>
          <p:nvPr/>
        </p:nvCxnSpPr>
        <p:spPr>
          <a:xfrm flipH="1">
            <a:off x="5849994" y="4051031"/>
            <a:ext cx="1857090" cy="1054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EC2794DB-1E62-4D41-A527-5A9F37B1F4D3}"/>
              </a:ext>
            </a:extLst>
          </p:cNvPr>
          <p:cNvSpPr/>
          <p:nvPr/>
        </p:nvSpPr>
        <p:spPr>
          <a:xfrm>
            <a:off x="8681421" y="5124404"/>
            <a:ext cx="2054710" cy="5416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Autres </a:t>
            </a:r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45AA9EE6-C3E6-4E70-8BAA-F95BFEDF9913}"/>
              </a:ext>
            </a:extLst>
          </p:cNvPr>
          <p:cNvSpPr txBox="1"/>
          <p:nvPr/>
        </p:nvSpPr>
        <p:spPr>
          <a:xfrm>
            <a:off x="8681421" y="5675958"/>
            <a:ext cx="2054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Gestion Maj, Tags, Menu</a:t>
            </a: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3C4B49D9-313B-4516-B0DB-897BF2C74DB9}"/>
              </a:ext>
            </a:extLst>
          </p:cNvPr>
          <p:cNvCxnSpPr>
            <a:stCxn id="29" idx="0"/>
            <a:endCxn id="10" idx="2"/>
          </p:cNvCxnSpPr>
          <p:nvPr/>
        </p:nvCxnSpPr>
        <p:spPr>
          <a:xfrm flipV="1">
            <a:off x="7480807" y="2729277"/>
            <a:ext cx="113975" cy="5230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49E6A096-6793-44A5-96AB-EDD832A877BB}"/>
              </a:ext>
            </a:extLst>
          </p:cNvPr>
          <p:cNvCxnSpPr/>
          <p:nvPr/>
        </p:nvCxnSpPr>
        <p:spPr>
          <a:xfrm flipH="1">
            <a:off x="7707084" y="2738575"/>
            <a:ext cx="113725" cy="545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>
            <a:extLst>
              <a:ext uri="{FF2B5EF4-FFF2-40B4-BE49-F238E27FC236}">
                <a16:creationId xmlns:a16="http://schemas.microsoft.com/office/drawing/2014/main" id="{19A2002D-F2C9-471C-BD74-F2999C02170C}"/>
              </a:ext>
            </a:extLst>
          </p:cNvPr>
          <p:cNvCxnSpPr>
            <a:endCxn id="16" idx="2"/>
          </p:cNvCxnSpPr>
          <p:nvPr/>
        </p:nvCxnSpPr>
        <p:spPr>
          <a:xfrm flipH="1" flipV="1">
            <a:off x="5022352" y="2480748"/>
            <a:ext cx="1195568" cy="771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 : en angle 48">
            <a:extLst>
              <a:ext uri="{FF2B5EF4-FFF2-40B4-BE49-F238E27FC236}">
                <a16:creationId xmlns:a16="http://schemas.microsoft.com/office/drawing/2014/main" id="{6E17026E-7D14-4D29-A65D-DE65C5AD4B86}"/>
              </a:ext>
            </a:extLst>
          </p:cNvPr>
          <p:cNvCxnSpPr>
            <a:stCxn id="40" idx="0"/>
            <a:endCxn id="10" idx="3"/>
          </p:cNvCxnSpPr>
          <p:nvPr/>
        </p:nvCxnSpPr>
        <p:spPr>
          <a:xfrm rot="16200000" flipV="1">
            <a:off x="7716840" y="3132467"/>
            <a:ext cx="2733299" cy="125057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 : en angle 50">
            <a:extLst>
              <a:ext uri="{FF2B5EF4-FFF2-40B4-BE49-F238E27FC236}">
                <a16:creationId xmlns:a16="http://schemas.microsoft.com/office/drawing/2014/main" id="{0DCB8FF6-8923-4FC5-AC04-601BAD7BB0FD}"/>
              </a:ext>
            </a:extLst>
          </p:cNvPr>
          <p:cNvCxnSpPr/>
          <p:nvPr/>
        </p:nvCxnSpPr>
        <p:spPr>
          <a:xfrm rot="16200000" flipH="1">
            <a:off x="7753263" y="2826887"/>
            <a:ext cx="3002454" cy="1592580"/>
          </a:xfrm>
          <a:prstGeom prst="bentConnector3">
            <a:avLst>
              <a:gd name="adj1" fmla="val 19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BC7D8653-FEF6-4687-B9B0-439A6F04F99F}"/>
              </a:ext>
            </a:extLst>
          </p:cNvPr>
          <p:cNvSpPr txBox="1"/>
          <p:nvPr/>
        </p:nvSpPr>
        <p:spPr>
          <a:xfrm>
            <a:off x="4704747" y="487374"/>
            <a:ext cx="7322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I/</a:t>
            </a:r>
            <a:r>
              <a:rPr lang="fr-FR" sz="1200" dirty="0"/>
              <a:t>Introduction</a:t>
            </a:r>
            <a:r>
              <a:rPr lang="fr-FR" sz="1200" b="1" dirty="0"/>
              <a:t> - </a:t>
            </a:r>
            <a:r>
              <a:rPr lang="fr-FR" sz="1200" dirty="0"/>
              <a:t>II/ Fonctionnalités - III/ Démo – </a:t>
            </a:r>
            <a:r>
              <a:rPr lang="fr-FR" sz="1200" b="1" dirty="0"/>
              <a:t>IV</a:t>
            </a:r>
            <a:r>
              <a:rPr lang="fr-FR" sz="1200" b="1"/>
              <a:t>/ CONCEPTION</a:t>
            </a:r>
            <a:r>
              <a:rPr lang="fr-FR" sz="1200"/>
              <a:t> </a:t>
            </a:r>
            <a:r>
              <a:rPr lang="fr-FR" sz="1200" dirty="0"/>
              <a:t>– V/ Améliorations – VI - Bilan</a:t>
            </a:r>
          </a:p>
        </p:txBody>
      </p:sp>
    </p:spTree>
    <p:extLst>
      <p:ext uri="{BB962C8B-B14F-4D97-AF65-F5344CB8AC3E}">
        <p14:creationId xmlns:p14="http://schemas.microsoft.com/office/powerpoint/2010/main" val="3086683944"/>
      </p:ext>
    </p:extLst>
  </p:cSld>
  <p:clrMapOvr>
    <a:masterClrMapping/>
  </p:clrMapOvr>
</p:sld>
</file>

<file path=ppt/theme/theme1.xml><?xml version="1.0" encoding="utf-8"?>
<a:theme xmlns:a="http://schemas.openxmlformats.org/drawingml/2006/main" name="Traînée de condensation">
  <a:themeElements>
    <a:clrScheme name="Traînée de condensatio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Traînée de condensatio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înée de condensatio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TM04033937[[fn=Traînée de condensation]]</Template>
  <TotalTime>1364</TotalTime>
  <Words>842</Words>
  <Application>Microsoft Office PowerPoint</Application>
  <PresentationFormat>Grand écran</PresentationFormat>
  <Paragraphs>181</Paragraphs>
  <Slides>14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Traînée de condensation</vt:lpstr>
      <vt:lpstr>OPENQUIZZ soutenance DE STAGE</vt:lpstr>
      <vt:lpstr>Plan de la soutenance</vt:lpstr>
      <vt:lpstr>L’ENTREPRISE</vt:lpstr>
      <vt:lpstr>CONTEXTE DU STAGE</vt:lpstr>
      <vt:lpstr>LES FONCTIONNALITES</vt:lpstr>
      <vt:lpstr>DEMONSTRATION « LIVE »</vt:lpstr>
      <vt:lpstr>Conception - outils</vt:lpstr>
      <vt:lpstr>Conception – Structure (WS)</vt:lpstr>
      <vt:lpstr>Conception – STRUCTURE (IHM)</vt:lpstr>
      <vt:lpstr>Conception – ARCHITECTURE (IHM)</vt:lpstr>
      <vt:lpstr>AMELIORATIONS POSSIBLES</vt:lpstr>
      <vt:lpstr>AMELIORATIONS POSSIBLES</vt:lpstr>
      <vt:lpstr>BILAN DU STAGE</vt:lpstr>
      <vt:lpstr>MERCI DE VOTRE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OPENQUIZZ soutenance DE STAGE</dc:title>
  <dc:creator>Jérémie Passerat</dc:creator>
  <cp:lastModifiedBy>Jérémie Passerat</cp:lastModifiedBy>
  <cp:revision>12</cp:revision>
  <dcterms:created xsi:type="dcterms:W3CDTF">2021-08-03T12:08:43Z</dcterms:created>
  <dcterms:modified xsi:type="dcterms:W3CDTF">2021-09-29T10:06:43Z</dcterms:modified>
</cp:coreProperties>
</file>